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5" r:id="rId3"/>
    <p:sldId id="272" r:id="rId4"/>
    <p:sldId id="258" r:id="rId5"/>
    <p:sldId id="271" r:id="rId6"/>
    <p:sldId id="268" r:id="rId7"/>
    <p:sldId id="273" r:id="rId8"/>
    <p:sldId id="278" r:id="rId9"/>
    <p:sldId id="276" r:id="rId10"/>
    <p:sldId id="280" r:id="rId11"/>
    <p:sldId id="281" r:id="rId12"/>
    <p:sldId id="282" r:id="rId13"/>
    <p:sldId id="283" r:id="rId14"/>
    <p:sldId id="270" r:id="rId15"/>
    <p:sldId id="277"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p15:clr>
            <a:srgbClr val="A4A3A4"/>
          </p15:clr>
        </p15:guide>
        <p15:guide id="2" pos="20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J Shadowen" initials="MS" lastIdx="7" clrIdx="0">
    <p:extLst>
      <p:ext uri="{19B8F6BF-5375-455C-9EA6-DF929625EA0E}">
        <p15:presenceInfo xmlns:p15="http://schemas.microsoft.com/office/powerpoint/2012/main" userId="S::mj.shadowen@ulp.org::63d2496e-557f-46ef-a3c0-ee271bc1ce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FE"/>
    <a:srgbClr val="505150"/>
    <a:srgbClr val="CC00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1416" y="66"/>
      </p:cViewPr>
      <p:guideLst>
        <p:guide orient="horz" pos="1392"/>
        <p:guide pos="2064"/>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2T15:22:16.483" idx="1">
    <p:pos x="10" y="10"/>
    <p:text>Changed benefits color to red to help stand out.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02T15:23:20.941" idx="2">
    <p:pos x="10" y="10"/>
    <p:text>Was:
“I will gladly set your appointment, but did you know that you can request your appointments online through MyChart?”</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3999" cy="6858001"/>
          </a:xfrm>
          <a:prstGeom prst="rect">
            <a:avLst/>
          </a:prstGeom>
        </p:spPr>
      </p:pic>
      <p:sp>
        <p:nvSpPr>
          <p:cNvPr id="18" name="Title 1"/>
          <p:cNvSpPr>
            <a:spLocks noGrp="1"/>
          </p:cNvSpPr>
          <p:nvPr>
            <p:ph type="ctrTitle"/>
          </p:nvPr>
        </p:nvSpPr>
        <p:spPr>
          <a:xfrm>
            <a:off x="381000" y="381000"/>
            <a:ext cx="3505201" cy="1752600"/>
          </a:xfrm>
        </p:spPr>
        <p:txBody>
          <a:bodyPr anchor="t" anchorCtr="0">
            <a:normAutofit/>
          </a:bodyPr>
          <a:lstStyle>
            <a:lvl1pPr algn="l">
              <a:defRPr sz="3200">
                <a:solidFill>
                  <a:schemeClr val="tx2"/>
                </a:solidFill>
                <a:latin typeface="Arial"/>
                <a:cs typeface="Arial"/>
              </a:defRPr>
            </a:lvl1pPr>
          </a:lstStyle>
          <a:p>
            <a:r>
              <a:rPr lang="en-US" dirty="0"/>
              <a:t>Click to edit Master title style</a:t>
            </a:r>
          </a:p>
        </p:txBody>
      </p:sp>
      <p:sp>
        <p:nvSpPr>
          <p:cNvPr id="19" name="Subtitle 2"/>
          <p:cNvSpPr>
            <a:spLocks noGrp="1"/>
          </p:cNvSpPr>
          <p:nvPr>
            <p:ph type="subTitle" idx="1"/>
          </p:nvPr>
        </p:nvSpPr>
        <p:spPr>
          <a:xfrm>
            <a:off x="381000" y="1393672"/>
            <a:ext cx="3505201" cy="663728"/>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object 27"/>
          <p:cNvSpPr/>
          <p:nvPr userDrawn="1"/>
        </p:nvSpPr>
        <p:spPr>
          <a:xfrm>
            <a:off x="491173" y="2514600"/>
            <a:ext cx="3395028" cy="76200"/>
          </a:xfrm>
          <a:custGeom>
            <a:avLst/>
            <a:gdLst/>
            <a:ahLst/>
            <a:cxnLst/>
            <a:rect l="l" t="t" r="r" b="b"/>
            <a:pathLst>
              <a:path w="5266055">
                <a:moveTo>
                  <a:pt x="0" y="0"/>
                </a:moveTo>
                <a:lnTo>
                  <a:pt x="5265902" y="0"/>
                </a:lnTo>
              </a:path>
            </a:pathLst>
          </a:custGeom>
          <a:ln w="38100">
            <a:solidFill>
              <a:schemeClr val="tx2"/>
            </a:solidFill>
          </a:ln>
        </p:spPr>
        <p:txBody>
          <a:bodyPr wrap="square" lIns="0" tIns="0" rIns="0" bIns="0" rtlCol="0"/>
          <a:lstStyle/>
          <a:p>
            <a:endParaRP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173" y="2935779"/>
            <a:ext cx="3445675" cy="620221"/>
          </a:xfrm>
          <a:prstGeom prst="rect">
            <a:avLst/>
          </a:prstGeom>
        </p:spPr>
      </p:pic>
      <p:pic>
        <p:nvPicPr>
          <p:cNvPr id="6" name="Picture 5" descr="PowerOfU_RED+WHIT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5284" y="4851920"/>
            <a:ext cx="1399716" cy="1576081"/>
          </a:xfrm>
          <a:prstGeom prst="rect">
            <a:avLst/>
          </a:prstGeom>
        </p:spPr>
      </p:pic>
      <p:pic>
        <p:nvPicPr>
          <p:cNvPr id="9" name="Picture 8"/>
          <p:cNvPicPr>
            <a:picLocks noChangeAspect="1"/>
          </p:cNvPicPr>
          <p:nvPr userDrawn="1"/>
        </p:nvPicPr>
        <p:blipFill rotWithShape="1">
          <a:blip r:embed="rId5" cstate="screen">
            <a:extLst>
              <a:ext uri="{28A0092B-C50C-407E-A947-70E740481C1C}">
                <a14:useLocalDpi xmlns:a14="http://schemas.microsoft.com/office/drawing/2010/main"/>
              </a:ext>
            </a:extLst>
          </a:blip>
          <a:srcRect t="41345" r="827"/>
          <a:stretch/>
        </p:blipFill>
        <p:spPr>
          <a:xfrm>
            <a:off x="0" y="4797778"/>
            <a:ext cx="9143999" cy="2060222"/>
          </a:xfrm>
          <a:prstGeom prst="rect">
            <a:avLst/>
          </a:prstGeom>
        </p:spPr>
      </p:pic>
    </p:spTree>
    <p:extLst>
      <p:ext uri="{BB962C8B-B14F-4D97-AF65-F5344CB8AC3E}">
        <p14:creationId xmlns:p14="http://schemas.microsoft.com/office/powerpoint/2010/main" val="199357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Rectangle 7"/>
          <p:cNvSpPr/>
          <p:nvPr userDrawn="1"/>
        </p:nvSpPr>
        <p:spPr>
          <a:xfrm>
            <a:off x="6248400" y="5263972"/>
            <a:ext cx="2057400"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13060"/>
            <a:ext cx="9144000" cy="68710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0" y="762000"/>
            <a:ext cx="5486400" cy="1295400"/>
          </a:xfrm>
        </p:spPr>
        <p:txBody>
          <a:bodyPr anchor="t" anchorCtr="0"/>
          <a:lstStyle>
            <a:lvl1pPr algn="l">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rgbClr val="FFFFFF"/>
                </a:solidFill>
              </a:defRPr>
            </a:lvl1pPr>
          </a:lstStyle>
          <a:p>
            <a:r>
              <a:rPr lang="en-US" dirty="0"/>
              <a:t>- </a:t>
            </a:r>
            <a:fld id="{D64F9E3D-9928-C94A-BF71-2C3F91854EDC}" type="slidenum">
              <a:rPr lang="en-US" smtClean="0"/>
              <a:pPr/>
              <a:t>‹#›</a:t>
            </a:fld>
            <a:r>
              <a:rPr lang="en-US" dirty="0"/>
              <a:t> -</a:t>
            </a:r>
          </a:p>
        </p:txBody>
      </p:sp>
      <p:sp>
        <p:nvSpPr>
          <p:cNvPr id="5" name="Text Placeholder 4"/>
          <p:cNvSpPr>
            <a:spLocks noGrp="1"/>
          </p:cNvSpPr>
          <p:nvPr>
            <p:ph type="body" sz="quarter" idx="11"/>
          </p:nvPr>
        </p:nvSpPr>
        <p:spPr>
          <a:xfrm>
            <a:off x="3048000" y="2133600"/>
            <a:ext cx="5486400" cy="4191000"/>
          </a:xfrm>
          <a:prstGeom prst="rect">
            <a:avLst/>
          </a:prstGeom>
        </p:spPr>
        <p:txBody>
          <a:bodyPr/>
          <a:lstStyle>
            <a:lvl1pPr marL="0" indent="0">
              <a:buNone/>
              <a:defRPr sz="2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dirty="0"/>
              <a:t>Click to edit Master text styles</a:t>
            </a:r>
          </a:p>
        </p:txBody>
      </p:sp>
      <p:sp>
        <p:nvSpPr>
          <p:cNvPr id="12" name="object 24"/>
          <p:cNvSpPr/>
          <p:nvPr userDrawn="1"/>
        </p:nvSpPr>
        <p:spPr>
          <a:xfrm>
            <a:off x="0" y="0"/>
            <a:ext cx="2471420" cy="6004560"/>
          </a:xfrm>
          <a:custGeom>
            <a:avLst/>
            <a:gdLst/>
            <a:ahLst/>
            <a:cxnLst/>
            <a:rect l="l" t="t" r="r" b="b"/>
            <a:pathLst>
              <a:path w="2471420" h="6004560">
                <a:moveTo>
                  <a:pt x="2471229" y="0"/>
                </a:moveTo>
                <a:lnTo>
                  <a:pt x="595255" y="0"/>
                </a:lnTo>
                <a:lnTo>
                  <a:pt x="595255" y="3102640"/>
                </a:lnTo>
                <a:lnTo>
                  <a:pt x="595006" y="3151983"/>
                </a:lnTo>
                <a:lnTo>
                  <a:pt x="594244" y="3200956"/>
                </a:lnTo>
                <a:lnTo>
                  <a:pt x="592947" y="3249540"/>
                </a:lnTo>
                <a:lnTo>
                  <a:pt x="591095" y="3297714"/>
                </a:lnTo>
                <a:lnTo>
                  <a:pt x="588665" y="3345461"/>
                </a:lnTo>
                <a:lnTo>
                  <a:pt x="585635" y="3392761"/>
                </a:lnTo>
                <a:lnTo>
                  <a:pt x="581984" y="3439596"/>
                </a:lnTo>
                <a:lnTo>
                  <a:pt x="577689" y="3485945"/>
                </a:lnTo>
                <a:lnTo>
                  <a:pt x="572731" y="3531791"/>
                </a:lnTo>
                <a:lnTo>
                  <a:pt x="567086" y="3577114"/>
                </a:lnTo>
                <a:lnTo>
                  <a:pt x="560733" y="3621895"/>
                </a:lnTo>
                <a:lnTo>
                  <a:pt x="553650" y="3666115"/>
                </a:lnTo>
                <a:lnTo>
                  <a:pt x="545816" y="3709756"/>
                </a:lnTo>
                <a:lnTo>
                  <a:pt x="537209" y="3752797"/>
                </a:lnTo>
                <a:lnTo>
                  <a:pt x="527807" y="3795220"/>
                </a:lnTo>
                <a:lnTo>
                  <a:pt x="517589" y="3837007"/>
                </a:lnTo>
                <a:lnTo>
                  <a:pt x="506532" y="3878137"/>
                </a:lnTo>
                <a:lnTo>
                  <a:pt x="494616" y="3918593"/>
                </a:lnTo>
                <a:lnTo>
                  <a:pt x="481818" y="3958354"/>
                </a:lnTo>
                <a:lnTo>
                  <a:pt x="468117" y="3997402"/>
                </a:lnTo>
                <a:lnTo>
                  <a:pt x="453491" y="4035718"/>
                </a:lnTo>
                <a:lnTo>
                  <a:pt x="437918" y="4073283"/>
                </a:lnTo>
                <a:lnTo>
                  <a:pt x="421377" y="4110078"/>
                </a:lnTo>
                <a:lnTo>
                  <a:pt x="403846" y="4146084"/>
                </a:lnTo>
                <a:lnTo>
                  <a:pt x="385303" y="4181281"/>
                </a:lnTo>
                <a:lnTo>
                  <a:pt x="365727" y="4215651"/>
                </a:lnTo>
                <a:lnTo>
                  <a:pt x="345096" y="4249175"/>
                </a:lnTo>
                <a:lnTo>
                  <a:pt x="323388" y="4281833"/>
                </a:lnTo>
                <a:lnTo>
                  <a:pt x="300581" y="4313607"/>
                </a:lnTo>
                <a:lnTo>
                  <a:pt x="276654" y="4344478"/>
                </a:lnTo>
                <a:lnTo>
                  <a:pt x="251586" y="4374427"/>
                </a:lnTo>
                <a:lnTo>
                  <a:pt x="225354" y="4403434"/>
                </a:lnTo>
                <a:lnTo>
                  <a:pt x="197937" y="4431480"/>
                </a:lnTo>
                <a:lnTo>
                  <a:pt x="169312" y="4458547"/>
                </a:lnTo>
                <a:lnTo>
                  <a:pt x="139459" y="4484616"/>
                </a:lnTo>
                <a:lnTo>
                  <a:pt x="108356" y="4509667"/>
                </a:lnTo>
                <a:lnTo>
                  <a:pt x="75981" y="4533682"/>
                </a:lnTo>
                <a:lnTo>
                  <a:pt x="42312" y="4556641"/>
                </a:lnTo>
                <a:lnTo>
                  <a:pt x="7328" y="4578525"/>
                </a:lnTo>
                <a:lnTo>
                  <a:pt x="0" y="4582720"/>
                </a:lnTo>
                <a:lnTo>
                  <a:pt x="0" y="6004391"/>
                </a:lnTo>
                <a:lnTo>
                  <a:pt x="64925" y="5995210"/>
                </a:lnTo>
                <a:lnTo>
                  <a:pt x="114341" y="5987607"/>
                </a:lnTo>
                <a:lnTo>
                  <a:pt x="163578" y="5979522"/>
                </a:lnTo>
                <a:lnTo>
                  <a:pt x="212623" y="5970946"/>
                </a:lnTo>
                <a:lnTo>
                  <a:pt x="261465" y="5961873"/>
                </a:lnTo>
                <a:lnTo>
                  <a:pt x="310093" y="5952295"/>
                </a:lnTo>
                <a:lnTo>
                  <a:pt x="358493" y="5942205"/>
                </a:lnTo>
                <a:lnTo>
                  <a:pt x="406654" y="5931596"/>
                </a:lnTo>
                <a:lnTo>
                  <a:pt x="454565" y="5920459"/>
                </a:lnTo>
                <a:lnTo>
                  <a:pt x="502212" y="5908789"/>
                </a:lnTo>
                <a:lnTo>
                  <a:pt x="549585" y="5896576"/>
                </a:lnTo>
                <a:lnTo>
                  <a:pt x="596671" y="5883815"/>
                </a:lnTo>
                <a:lnTo>
                  <a:pt x="643459" y="5870497"/>
                </a:lnTo>
                <a:lnTo>
                  <a:pt x="689936" y="5856616"/>
                </a:lnTo>
                <a:lnTo>
                  <a:pt x="736090" y="5842163"/>
                </a:lnTo>
                <a:lnTo>
                  <a:pt x="781910" y="5827132"/>
                </a:lnTo>
                <a:lnTo>
                  <a:pt x="827384" y="5811515"/>
                </a:lnTo>
                <a:lnTo>
                  <a:pt x="872499" y="5795305"/>
                </a:lnTo>
                <a:lnTo>
                  <a:pt x="917244" y="5778494"/>
                </a:lnTo>
                <a:lnTo>
                  <a:pt x="961607" y="5761076"/>
                </a:lnTo>
                <a:lnTo>
                  <a:pt x="1005576" y="5743042"/>
                </a:lnTo>
                <a:lnTo>
                  <a:pt x="1049138" y="5724385"/>
                </a:lnTo>
                <a:lnTo>
                  <a:pt x="1092283" y="5705099"/>
                </a:lnTo>
                <a:lnTo>
                  <a:pt x="1134998" y="5685175"/>
                </a:lnTo>
                <a:lnTo>
                  <a:pt x="1177270" y="5664606"/>
                </a:lnTo>
                <a:lnTo>
                  <a:pt x="1219090" y="5643386"/>
                </a:lnTo>
                <a:lnTo>
                  <a:pt x="1260443" y="5621505"/>
                </a:lnTo>
                <a:lnTo>
                  <a:pt x="1301318" y="5598958"/>
                </a:lnTo>
                <a:lnTo>
                  <a:pt x="1341704" y="5575737"/>
                </a:lnTo>
                <a:lnTo>
                  <a:pt x="1381589" y="5551834"/>
                </a:lnTo>
                <a:lnTo>
                  <a:pt x="1420960" y="5527243"/>
                </a:lnTo>
                <a:lnTo>
                  <a:pt x="1459805" y="5501955"/>
                </a:lnTo>
                <a:lnTo>
                  <a:pt x="1498113" y="5475963"/>
                </a:lnTo>
                <a:lnTo>
                  <a:pt x="1535872" y="5449260"/>
                </a:lnTo>
                <a:lnTo>
                  <a:pt x="1573070" y="5421839"/>
                </a:lnTo>
                <a:lnTo>
                  <a:pt x="1609694" y="5393693"/>
                </a:lnTo>
                <a:lnTo>
                  <a:pt x="1645734" y="5364813"/>
                </a:lnTo>
                <a:lnTo>
                  <a:pt x="1681176" y="5335192"/>
                </a:lnTo>
                <a:lnTo>
                  <a:pt x="1716009" y="5304824"/>
                </a:lnTo>
                <a:lnTo>
                  <a:pt x="1750221" y="5273701"/>
                </a:lnTo>
                <a:lnTo>
                  <a:pt x="1783801" y="5241815"/>
                </a:lnTo>
                <a:lnTo>
                  <a:pt x="1816736" y="5209159"/>
                </a:lnTo>
                <a:lnTo>
                  <a:pt x="1849014" y="5175726"/>
                </a:lnTo>
                <a:lnTo>
                  <a:pt x="1880623" y="5141508"/>
                </a:lnTo>
                <a:lnTo>
                  <a:pt x="1911552" y="5106498"/>
                </a:lnTo>
                <a:lnTo>
                  <a:pt x="1941788" y="5070689"/>
                </a:lnTo>
                <a:lnTo>
                  <a:pt x="1971319" y="5034073"/>
                </a:lnTo>
                <a:lnTo>
                  <a:pt x="2000135" y="4996643"/>
                </a:lnTo>
                <a:lnTo>
                  <a:pt x="2028222" y="4958391"/>
                </a:lnTo>
                <a:lnTo>
                  <a:pt x="2055568" y="4919311"/>
                </a:lnTo>
                <a:lnTo>
                  <a:pt x="2082163" y="4879394"/>
                </a:lnTo>
                <a:lnTo>
                  <a:pt x="2107993" y="4838634"/>
                </a:lnTo>
                <a:lnTo>
                  <a:pt x="2133047" y="4797023"/>
                </a:lnTo>
                <a:lnTo>
                  <a:pt x="2160989" y="4746838"/>
                </a:lnTo>
                <a:lnTo>
                  <a:pt x="2187355" y="4696234"/>
                </a:lnTo>
                <a:lnTo>
                  <a:pt x="2212192" y="4645260"/>
                </a:lnTo>
                <a:lnTo>
                  <a:pt x="2235544" y="4593967"/>
                </a:lnTo>
                <a:lnTo>
                  <a:pt x="2257457" y="4542403"/>
                </a:lnTo>
                <a:lnTo>
                  <a:pt x="2277976" y="4490618"/>
                </a:lnTo>
                <a:lnTo>
                  <a:pt x="2297147" y="4438662"/>
                </a:lnTo>
                <a:lnTo>
                  <a:pt x="2315016" y="4386583"/>
                </a:lnTo>
                <a:lnTo>
                  <a:pt x="2331627" y="4334431"/>
                </a:lnTo>
                <a:lnTo>
                  <a:pt x="2347141" y="4281833"/>
                </a:lnTo>
                <a:lnTo>
                  <a:pt x="2361259" y="4230106"/>
                </a:lnTo>
                <a:lnTo>
                  <a:pt x="2374370" y="4178032"/>
                </a:lnTo>
                <a:lnTo>
                  <a:pt x="2386407" y="4126083"/>
                </a:lnTo>
                <a:lnTo>
                  <a:pt x="2397413" y="4074307"/>
                </a:lnTo>
                <a:lnTo>
                  <a:pt x="2407434" y="4022755"/>
                </a:lnTo>
                <a:lnTo>
                  <a:pt x="2416516" y="3971476"/>
                </a:lnTo>
                <a:lnTo>
                  <a:pt x="2424705" y="3920520"/>
                </a:lnTo>
                <a:lnTo>
                  <a:pt x="2432045" y="3869935"/>
                </a:lnTo>
                <a:lnTo>
                  <a:pt x="2438582" y="3819771"/>
                </a:lnTo>
                <a:lnTo>
                  <a:pt x="2444362" y="3770077"/>
                </a:lnTo>
                <a:lnTo>
                  <a:pt x="2449430" y="3720904"/>
                </a:lnTo>
                <a:lnTo>
                  <a:pt x="2453831" y="3672300"/>
                </a:lnTo>
                <a:lnTo>
                  <a:pt x="2457611" y="3624314"/>
                </a:lnTo>
                <a:lnTo>
                  <a:pt x="2460816" y="3576997"/>
                </a:lnTo>
                <a:lnTo>
                  <a:pt x="2463490" y="3530397"/>
                </a:lnTo>
                <a:lnTo>
                  <a:pt x="2465679" y="3484564"/>
                </a:lnTo>
                <a:lnTo>
                  <a:pt x="2467429" y="3439547"/>
                </a:lnTo>
                <a:lnTo>
                  <a:pt x="2468786" y="3395396"/>
                </a:lnTo>
                <a:lnTo>
                  <a:pt x="2469793" y="3352160"/>
                </a:lnTo>
                <a:lnTo>
                  <a:pt x="2470498" y="3309889"/>
                </a:lnTo>
                <a:lnTo>
                  <a:pt x="2470945" y="3268631"/>
                </a:lnTo>
                <a:lnTo>
                  <a:pt x="2471180" y="3228437"/>
                </a:lnTo>
                <a:lnTo>
                  <a:pt x="2471229" y="0"/>
                </a:lnTo>
                <a:close/>
              </a:path>
            </a:pathLst>
          </a:custGeom>
          <a:solidFill>
            <a:srgbClr val="FFFFFF"/>
          </a:solidFill>
        </p:spPr>
        <p:txBody>
          <a:bodyPr wrap="square" lIns="0" tIns="0" rIns="0" bIns="0" rtlCol="0"/>
          <a:lstStyle/>
          <a:p>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2655" y="4888337"/>
            <a:ext cx="3562941" cy="733966"/>
          </a:xfrm>
          <a:prstGeom prst="rect">
            <a:avLst/>
          </a:prstGeom>
        </p:spPr>
      </p:pic>
    </p:spTree>
    <p:extLst>
      <p:ext uri="{BB962C8B-B14F-4D97-AF65-F5344CB8AC3E}">
        <p14:creationId xmlns:p14="http://schemas.microsoft.com/office/powerpoint/2010/main" val="26550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1" name="Picture 10" descr="curve_red.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54282" y="3674214"/>
            <a:ext cx="2935676" cy="3444240"/>
          </a:xfrm>
          <a:prstGeom prst="rect">
            <a:avLst/>
          </a:prstGeom>
        </p:spPr>
      </p:pic>
      <p:sp>
        <p:nvSpPr>
          <p:cNvPr id="10" name="Rectangle 9"/>
          <p:cNvSpPr/>
          <p:nvPr userDrawn="1"/>
        </p:nvSpPr>
        <p:spPr>
          <a:xfrm>
            <a:off x="4531072" y="2354905"/>
            <a:ext cx="4612928" cy="4509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p:cNvSpPr>
            <a:spLocks noGrp="1"/>
          </p:cNvSpPr>
          <p:nvPr>
            <p:ph type="ftr" sz="quarter" idx="10"/>
          </p:nvPr>
        </p:nvSpPr>
        <p:spPr>
          <a:xfrm>
            <a:off x="3124200" y="6499047"/>
            <a:ext cx="2895600" cy="365125"/>
          </a:xfrm>
        </p:spPr>
        <p:txBody>
          <a:bodyPr/>
          <a:lstStyle/>
          <a:p>
            <a:r>
              <a:rPr lang="en-US"/>
              <a:t>- </a:t>
            </a:r>
            <a:fld id="{D64F9E3D-9928-C94A-BF71-2C3F91854EDC}" type="slidenum">
              <a:rPr lang="en-US" smtClean="0"/>
              <a:pPr/>
              <a:t>‹#›</a:t>
            </a:fld>
            <a:r>
              <a:rPr lang="en-US"/>
              <a:t> -</a:t>
            </a:r>
            <a:endParaRPr lang="en-US" dirty="0"/>
          </a:p>
        </p:txBody>
      </p:sp>
    </p:spTree>
    <p:extLst>
      <p:ext uri="{BB962C8B-B14F-4D97-AF65-F5344CB8AC3E}">
        <p14:creationId xmlns:p14="http://schemas.microsoft.com/office/powerpoint/2010/main" val="397418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 </a:t>
            </a:r>
            <a:fld id="{D64F9E3D-9928-C94A-BF71-2C3F91854EDC}" type="slidenum">
              <a:rPr lang="en-US" smtClean="0"/>
              <a:pPr/>
              <a:t>‹#›</a:t>
            </a:fld>
            <a:r>
              <a:rPr lang="en-US"/>
              <a:t> -</a:t>
            </a:r>
            <a:endParaRPr lang="en-US" dirty="0"/>
          </a:p>
        </p:txBody>
      </p:sp>
      <p:sp>
        <p:nvSpPr>
          <p:cNvPr id="5" name="Text Placeholder 4"/>
          <p:cNvSpPr>
            <a:spLocks noGrp="1"/>
          </p:cNvSpPr>
          <p:nvPr>
            <p:ph type="body" sz="quarter" idx="11"/>
          </p:nvPr>
        </p:nvSpPr>
        <p:spPr>
          <a:xfrm>
            <a:off x="457200" y="1066800"/>
            <a:ext cx="82296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76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Dr_Obi_535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3386667"/>
          </a:xfrm>
          <a:prstGeom prst="rect">
            <a:avLst/>
          </a:prstGeom>
        </p:spPr>
      </p:pic>
      <p:sp>
        <p:nvSpPr>
          <p:cNvPr id="13" name="object 3"/>
          <p:cNvSpPr/>
          <p:nvPr userDrawn="1"/>
        </p:nvSpPr>
        <p:spPr>
          <a:xfrm>
            <a:off x="0" y="1058989"/>
            <a:ext cx="6390640" cy="2433955"/>
          </a:xfrm>
          <a:custGeom>
            <a:avLst/>
            <a:gdLst/>
            <a:ahLst/>
            <a:cxnLst/>
            <a:rect l="l" t="t" r="r" b="b"/>
            <a:pathLst>
              <a:path w="6390640" h="2433954">
                <a:moveTo>
                  <a:pt x="0" y="0"/>
                </a:moveTo>
                <a:lnTo>
                  <a:pt x="0" y="2433510"/>
                </a:lnTo>
                <a:lnTo>
                  <a:pt x="6390132" y="2433510"/>
                </a:lnTo>
                <a:lnTo>
                  <a:pt x="6390132" y="2353779"/>
                </a:lnTo>
                <a:lnTo>
                  <a:pt x="1858518" y="2353779"/>
                </a:lnTo>
                <a:lnTo>
                  <a:pt x="1795147" y="2353267"/>
                </a:lnTo>
                <a:lnTo>
                  <a:pt x="1732870" y="2351733"/>
                </a:lnTo>
                <a:lnTo>
                  <a:pt x="1671690" y="2349182"/>
                </a:lnTo>
                <a:lnTo>
                  <a:pt x="1611607" y="2345617"/>
                </a:lnTo>
                <a:lnTo>
                  <a:pt x="1552623" y="2341042"/>
                </a:lnTo>
                <a:lnTo>
                  <a:pt x="1494740" y="2335461"/>
                </a:lnTo>
                <a:lnTo>
                  <a:pt x="1437960" y="2328879"/>
                </a:lnTo>
                <a:lnTo>
                  <a:pt x="1382284" y="2321299"/>
                </a:lnTo>
                <a:lnTo>
                  <a:pt x="1327715" y="2312725"/>
                </a:lnTo>
                <a:lnTo>
                  <a:pt x="1274254" y="2303162"/>
                </a:lnTo>
                <a:lnTo>
                  <a:pt x="1221902" y="2292613"/>
                </a:lnTo>
                <a:lnTo>
                  <a:pt x="1170661" y="2281082"/>
                </a:lnTo>
                <a:lnTo>
                  <a:pt x="1120534" y="2268574"/>
                </a:lnTo>
                <a:lnTo>
                  <a:pt x="1071522" y="2255091"/>
                </a:lnTo>
                <a:lnTo>
                  <a:pt x="1023626" y="2240640"/>
                </a:lnTo>
                <a:lnTo>
                  <a:pt x="976848" y="2225222"/>
                </a:lnTo>
                <a:lnTo>
                  <a:pt x="931191" y="2208843"/>
                </a:lnTo>
                <a:lnTo>
                  <a:pt x="886655" y="2191505"/>
                </a:lnTo>
                <a:lnTo>
                  <a:pt x="843242" y="2173215"/>
                </a:lnTo>
                <a:lnTo>
                  <a:pt x="800955" y="2153974"/>
                </a:lnTo>
                <a:lnTo>
                  <a:pt x="759795" y="2133788"/>
                </a:lnTo>
                <a:lnTo>
                  <a:pt x="719763" y="2112660"/>
                </a:lnTo>
                <a:lnTo>
                  <a:pt x="680861" y="2090594"/>
                </a:lnTo>
                <a:lnTo>
                  <a:pt x="643092" y="2067594"/>
                </a:lnTo>
                <a:lnTo>
                  <a:pt x="606457" y="2043665"/>
                </a:lnTo>
                <a:lnTo>
                  <a:pt x="570957" y="2018810"/>
                </a:lnTo>
                <a:lnTo>
                  <a:pt x="536594" y="1993033"/>
                </a:lnTo>
                <a:lnTo>
                  <a:pt x="503370" y="1966338"/>
                </a:lnTo>
                <a:lnTo>
                  <a:pt x="471287" y="1938730"/>
                </a:lnTo>
                <a:lnTo>
                  <a:pt x="440347" y="1910212"/>
                </a:lnTo>
                <a:lnTo>
                  <a:pt x="410550" y="1880788"/>
                </a:lnTo>
                <a:lnTo>
                  <a:pt x="381900" y="1850462"/>
                </a:lnTo>
                <a:lnTo>
                  <a:pt x="354397" y="1819239"/>
                </a:lnTo>
                <a:lnTo>
                  <a:pt x="328043" y="1787121"/>
                </a:lnTo>
                <a:lnTo>
                  <a:pt x="302841" y="1754114"/>
                </a:lnTo>
                <a:lnTo>
                  <a:pt x="278791" y="1720221"/>
                </a:lnTo>
                <a:lnTo>
                  <a:pt x="255896" y="1685447"/>
                </a:lnTo>
                <a:lnTo>
                  <a:pt x="234156" y="1649794"/>
                </a:lnTo>
                <a:lnTo>
                  <a:pt x="213575" y="1613268"/>
                </a:lnTo>
                <a:lnTo>
                  <a:pt x="193858" y="1575652"/>
                </a:lnTo>
                <a:lnTo>
                  <a:pt x="175386" y="1537375"/>
                </a:lnTo>
                <a:lnTo>
                  <a:pt x="158136" y="1498369"/>
                </a:lnTo>
                <a:lnTo>
                  <a:pt x="142080" y="1458565"/>
                </a:lnTo>
                <a:lnTo>
                  <a:pt x="127195" y="1417897"/>
                </a:lnTo>
                <a:lnTo>
                  <a:pt x="113454" y="1376296"/>
                </a:lnTo>
                <a:lnTo>
                  <a:pt x="100832" y="1333695"/>
                </a:lnTo>
                <a:lnTo>
                  <a:pt x="89304" y="1290025"/>
                </a:lnTo>
                <a:lnTo>
                  <a:pt x="78844" y="1245218"/>
                </a:lnTo>
                <a:lnTo>
                  <a:pt x="69427" y="1199208"/>
                </a:lnTo>
                <a:lnTo>
                  <a:pt x="61028" y="1151926"/>
                </a:lnTo>
                <a:lnTo>
                  <a:pt x="53620" y="1103304"/>
                </a:lnTo>
                <a:lnTo>
                  <a:pt x="47180" y="1053275"/>
                </a:lnTo>
                <a:lnTo>
                  <a:pt x="41680" y="1001770"/>
                </a:lnTo>
                <a:lnTo>
                  <a:pt x="37096" y="948722"/>
                </a:lnTo>
                <a:lnTo>
                  <a:pt x="33403" y="894063"/>
                </a:lnTo>
                <a:lnTo>
                  <a:pt x="30574" y="837726"/>
                </a:lnTo>
                <a:lnTo>
                  <a:pt x="28586" y="779641"/>
                </a:lnTo>
                <a:lnTo>
                  <a:pt x="27411" y="719742"/>
                </a:lnTo>
                <a:lnTo>
                  <a:pt x="27025" y="657961"/>
                </a:lnTo>
                <a:lnTo>
                  <a:pt x="0" y="0"/>
                </a:lnTo>
                <a:close/>
              </a:path>
            </a:pathLst>
          </a:custGeom>
          <a:solidFill>
            <a:srgbClr val="FFFFFF"/>
          </a:solidFill>
        </p:spPr>
        <p:txBody>
          <a:bodyPr wrap="square" lIns="0" tIns="0" rIns="0" bIns="0" rtlCol="0"/>
          <a:lstStyle/>
          <a:p>
            <a:endParaRPr/>
          </a:p>
        </p:txBody>
      </p:sp>
      <p:sp>
        <p:nvSpPr>
          <p:cNvPr id="15" name="Rectangle 14"/>
          <p:cNvSpPr/>
          <p:nvPr userDrawn="1"/>
        </p:nvSpPr>
        <p:spPr>
          <a:xfrm>
            <a:off x="0" y="4651030"/>
            <a:ext cx="9143999" cy="22069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9"/>
          <p:cNvSpPr>
            <a:spLocks noGrp="1"/>
          </p:cNvSpPr>
          <p:nvPr>
            <p:ph type="title"/>
          </p:nvPr>
        </p:nvSpPr>
        <p:spPr>
          <a:xfrm>
            <a:off x="725487" y="3911339"/>
            <a:ext cx="2779714" cy="2618645"/>
          </a:xfrm>
        </p:spPr>
        <p:txBody>
          <a:bodyPr anchor="t" anchorCtr="0"/>
          <a:lstStyle>
            <a:lvl1pPr algn="r">
              <a:defRPr/>
            </a:lvl1pPr>
          </a:lstStyle>
          <a:p>
            <a:r>
              <a:rPr lang="en-US"/>
              <a:t>Click to edit Master title style</a:t>
            </a:r>
            <a:endParaRPr lang="en-US" dirty="0"/>
          </a:p>
        </p:txBody>
      </p:sp>
      <p:sp>
        <p:nvSpPr>
          <p:cNvPr id="17" name="Text Placeholder 21"/>
          <p:cNvSpPr>
            <a:spLocks noGrp="1"/>
          </p:cNvSpPr>
          <p:nvPr>
            <p:ph type="body" sz="quarter" idx="10"/>
          </p:nvPr>
        </p:nvSpPr>
        <p:spPr>
          <a:xfrm>
            <a:off x="4038600" y="3887114"/>
            <a:ext cx="4439444" cy="2569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bject 6"/>
          <p:cNvSpPr/>
          <p:nvPr userDrawn="1"/>
        </p:nvSpPr>
        <p:spPr>
          <a:xfrm>
            <a:off x="3755392" y="3887114"/>
            <a:ext cx="0" cy="2642870"/>
          </a:xfrm>
          <a:custGeom>
            <a:avLst/>
            <a:gdLst/>
            <a:ahLst/>
            <a:cxnLst/>
            <a:rect l="l" t="t" r="r" b="b"/>
            <a:pathLst>
              <a:path h="2642870">
                <a:moveTo>
                  <a:pt x="0" y="0"/>
                </a:moveTo>
                <a:lnTo>
                  <a:pt x="0" y="2642616"/>
                </a:lnTo>
              </a:path>
            </a:pathLst>
          </a:custGeom>
          <a:ln w="38100">
            <a:solidFill>
              <a:srgbClr val="D71F28"/>
            </a:solidFill>
          </a:ln>
        </p:spPr>
        <p:txBody>
          <a:bodyPr wrap="square" lIns="0" tIns="0" rIns="0" bIns="0" rtlCol="0"/>
          <a:lstStyle/>
          <a:p>
            <a:endParaRPr/>
          </a:p>
        </p:txBody>
      </p:sp>
      <p:pic>
        <p:nvPicPr>
          <p:cNvPr id="9" name="Picture 8" descr="curve_red.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0" y="3276600"/>
            <a:ext cx="2438400" cy="3587572"/>
          </a:xfrm>
          <a:prstGeom prst="rect">
            <a:avLst/>
          </a:prstGeom>
        </p:spPr>
      </p:pic>
    </p:spTree>
    <p:extLst>
      <p:ext uri="{BB962C8B-B14F-4D97-AF65-F5344CB8AC3E}">
        <p14:creationId xmlns:p14="http://schemas.microsoft.com/office/powerpoint/2010/main" val="372549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GettyImages-839295596_bw.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3429000"/>
          </a:xfrm>
          <a:prstGeom prst="rect">
            <a:avLst/>
          </a:prstGeom>
        </p:spPr>
      </p:pic>
      <p:sp>
        <p:nvSpPr>
          <p:cNvPr id="13" name="object 3"/>
          <p:cNvSpPr/>
          <p:nvPr userDrawn="1"/>
        </p:nvSpPr>
        <p:spPr>
          <a:xfrm>
            <a:off x="0" y="1058989"/>
            <a:ext cx="6390640" cy="2433955"/>
          </a:xfrm>
          <a:custGeom>
            <a:avLst/>
            <a:gdLst/>
            <a:ahLst/>
            <a:cxnLst/>
            <a:rect l="l" t="t" r="r" b="b"/>
            <a:pathLst>
              <a:path w="6390640" h="2433954">
                <a:moveTo>
                  <a:pt x="0" y="0"/>
                </a:moveTo>
                <a:lnTo>
                  <a:pt x="0" y="2433510"/>
                </a:lnTo>
                <a:lnTo>
                  <a:pt x="6390132" y="2433510"/>
                </a:lnTo>
                <a:lnTo>
                  <a:pt x="6390132" y="2353779"/>
                </a:lnTo>
                <a:lnTo>
                  <a:pt x="1858518" y="2353779"/>
                </a:lnTo>
                <a:lnTo>
                  <a:pt x="1795147" y="2353267"/>
                </a:lnTo>
                <a:lnTo>
                  <a:pt x="1732870" y="2351733"/>
                </a:lnTo>
                <a:lnTo>
                  <a:pt x="1671690" y="2349182"/>
                </a:lnTo>
                <a:lnTo>
                  <a:pt x="1611607" y="2345617"/>
                </a:lnTo>
                <a:lnTo>
                  <a:pt x="1552623" y="2341042"/>
                </a:lnTo>
                <a:lnTo>
                  <a:pt x="1494740" y="2335461"/>
                </a:lnTo>
                <a:lnTo>
                  <a:pt x="1437960" y="2328879"/>
                </a:lnTo>
                <a:lnTo>
                  <a:pt x="1382284" y="2321299"/>
                </a:lnTo>
                <a:lnTo>
                  <a:pt x="1327715" y="2312725"/>
                </a:lnTo>
                <a:lnTo>
                  <a:pt x="1274254" y="2303162"/>
                </a:lnTo>
                <a:lnTo>
                  <a:pt x="1221902" y="2292613"/>
                </a:lnTo>
                <a:lnTo>
                  <a:pt x="1170661" y="2281082"/>
                </a:lnTo>
                <a:lnTo>
                  <a:pt x="1120534" y="2268574"/>
                </a:lnTo>
                <a:lnTo>
                  <a:pt x="1071522" y="2255091"/>
                </a:lnTo>
                <a:lnTo>
                  <a:pt x="1023626" y="2240640"/>
                </a:lnTo>
                <a:lnTo>
                  <a:pt x="976848" y="2225222"/>
                </a:lnTo>
                <a:lnTo>
                  <a:pt x="931191" y="2208843"/>
                </a:lnTo>
                <a:lnTo>
                  <a:pt x="886655" y="2191505"/>
                </a:lnTo>
                <a:lnTo>
                  <a:pt x="843242" y="2173215"/>
                </a:lnTo>
                <a:lnTo>
                  <a:pt x="800955" y="2153974"/>
                </a:lnTo>
                <a:lnTo>
                  <a:pt x="759795" y="2133788"/>
                </a:lnTo>
                <a:lnTo>
                  <a:pt x="719763" y="2112660"/>
                </a:lnTo>
                <a:lnTo>
                  <a:pt x="680861" y="2090594"/>
                </a:lnTo>
                <a:lnTo>
                  <a:pt x="643092" y="2067594"/>
                </a:lnTo>
                <a:lnTo>
                  <a:pt x="606457" y="2043665"/>
                </a:lnTo>
                <a:lnTo>
                  <a:pt x="570957" y="2018810"/>
                </a:lnTo>
                <a:lnTo>
                  <a:pt x="536594" y="1993033"/>
                </a:lnTo>
                <a:lnTo>
                  <a:pt x="503370" y="1966338"/>
                </a:lnTo>
                <a:lnTo>
                  <a:pt x="471287" y="1938730"/>
                </a:lnTo>
                <a:lnTo>
                  <a:pt x="440347" y="1910212"/>
                </a:lnTo>
                <a:lnTo>
                  <a:pt x="410550" y="1880788"/>
                </a:lnTo>
                <a:lnTo>
                  <a:pt x="381900" y="1850462"/>
                </a:lnTo>
                <a:lnTo>
                  <a:pt x="354397" y="1819239"/>
                </a:lnTo>
                <a:lnTo>
                  <a:pt x="328043" y="1787121"/>
                </a:lnTo>
                <a:lnTo>
                  <a:pt x="302841" y="1754114"/>
                </a:lnTo>
                <a:lnTo>
                  <a:pt x="278791" y="1720221"/>
                </a:lnTo>
                <a:lnTo>
                  <a:pt x="255896" y="1685447"/>
                </a:lnTo>
                <a:lnTo>
                  <a:pt x="234156" y="1649794"/>
                </a:lnTo>
                <a:lnTo>
                  <a:pt x="213575" y="1613268"/>
                </a:lnTo>
                <a:lnTo>
                  <a:pt x="193858" y="1575652"/>
                </a:lnTo>
                <a:lnTo>
                  <a:pt x="175386" y="1537375"/>
                </a:lnTo>
                <a:lnTo>
                  <a:pt x="158136" y="1498369"/>
                </a:lnTo>
                <a:lnTo>
                  <a:pt x="142080" y="1458565"/>
                </a:lnTo>
                <a:lnTo>
                  <a:pt x="127195" y="1417897"/>
                </a:lnTo>
                <a:lnTo>
                  <a:pt x="113454" y="1376296"/>
                </a:lnTo>
                <a:lnTo>
                  <a:pt x="100832" y="1333695"/>
                </a:lnTo>
                <a:lnTo>
                  <a:pt x="89304" y="1290025"/>
                </a:lnTo>
                <a:lnTo>
                  <a:pt x="78844" y="1245218"/>
                </a:lnTo>
                <a:lnTo>
                  <a:pt x="69427" y="1199208"/>
                </a:lnTo>
                <a:lnTo>
                  <a:pt x="61028" y="1151926"/>
                </a:lnTo>
                <a:lnTo>
                  <a:pt x="53620" y="1103304"/>
                </a:lnTo>
                <a:lnTo>
                  <a:pt x="47180" y="1053275"/>
                </a:lnTo>
                <a:lnTo>
                  <a:pt x="41680" y="1001770"/>
                </a:lnTo>
                <a:lnTo>
                  <a:pt x="37096" y="948722"/>
                </a:lnTo>
                <a:lnTo>
                  <a:pt x="33403" y="894063"/>
                </a:lnTo>
                <a:lnTo>
                  <a:pt x="30574" y="837726"/>
                </a:lnTo>
                <a:lnTo>
                  <a:pt x="28586" y="779641"/>
                </a:lnTo>
                <a:lnTo>
                  <a:pt x="27411" y="719742"/>
                </a:lnTo>
                <a:lnTo>
                  <a:pt x="27025" y="657961"/>
                </a:lnTo>
                <a:lnTo>
                  <a:pt x="0" y="0"/>
                </a:lnTo>
                <a:close/>
              </a:path>
            </a:pathLst>
          </a:custGeom>
          <a:solidFill>
            <a:srgbClr val="FFFFFF"/>
          </a:solidFill>
        </p:spPr>
        <p:txBody>
          <a:bodyPr wrap="square" lIns="0" tIns="0" rIns="0" bIns="0" rtlCol="0"/>
          <a:lstStyle/>
          <a:p>
            <a:endParaRPr/>
          </a:p>
        </p:txBody>
      </p:sp>
      <p:sp>
        <p:nvSpPr>
          <p:cNvPr id="15" name="Rectangle 14"/>
          <p:cNvSpPr/>
          <p:nvPr userDrawn="1"/>
        </p:nvSpPr>
        <p:spPr>
          <a:xfrm>
            <a:off x="0" y="4651030"/>
            <a:ext cx="9143999" cy="22069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9"/>
          <p:cNvSpPr>
            <a:spLocks noGrp="1"/>
          </p:cNvSpPr>
          <p:nvPr>
            <p:ph type="title"/>
          </p:nvPr>
        </p:nvSpPr>
        <p:spPr>
          <a:xfrm>
            <a:off x="725487" y="3911339"/>
            <a:ext cx="2779714" cy="2618645"/>
          </a:xfrm>
        </p:spPr>
        <p:txBody>
          <a:bodyPr anchor="t" anchorCtr="0"/>
          <a:lstStyle>
            <a:lvl1pPr algn="r">
              <a:defRPr/>
            </a:lvl1pPr>
          </a:lstStyle>
          <a:p>
            <a:r>
              <a:rPr lang="en-US"/>
              <a:t>Click to edit Master title style</a:t>
            </a:r>
            <a:endParaRPr lang="en-US" dirty="0"/>
          </a:p>
        </p:txBody>
      </p:sp>
      <p:sp>
        <p:nvSpPr>
          <p:cNvPr id="17" name="Text Placeholder 21"/>
          <p:cNvSpPr>
            <a:spLocks noGrp="1"/>
          </p:cNvSpPr>
          <p:nvPr>
            <p:ph type="body" sz="quarter" idx="10"/>
          </p:nvPr>
        </p:nvSpPr>
        <p:spPr>
          <a:xfrm>
            <a:off x="4038600" y="3887114"/>
            <a:ext cx="4439444" cy="2569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bject 6"/>
          <p:cNvSpPr/>
          <p:nvPr userDrawn="1"/>
        </p:nvSpPr>
        <p:spPr>
          <a:xfrm>
            <a:off x="3755392" y="3887114"/>
            <a:ext cx="0" cy="2642870"/>
          </a:xfrm>
          <a:custGeom>
            <a:avLst/>
            <a:gdLst/>
            <a:ahLst/>
            <a:cxnLst/>
            <a:rect l="l" t="t" r="r" b="b"/>
            <a:pathLst>
              <a:path h="2642870">
                <a:moveTo>
                  <a:pt x="0" y="0"/>
                </a:moveTo>
                <a:lnTo>
                  <a:pt x="0" y="2642616"/>
                </a:lnTo>
              </a:path>
            </a:pathLst>
          </a:custGeom>
          <a:ln w="38100">
            <a:solidFill>
              <a:srgbClr val="D71F28"/>
            </a:solidFill>
          </a:ln>
        </p:spPr>
        <p:txBody>
          <a:bodyPr wrap="square" lIns="0" tIns="0" rIns="0" bIns="0" rtlCol="0"/>
          <a:lstStyle/>
          <a:p>
            <a:endParaRPr/>
          </a:p>
        </p:txBody>
      </p:sp>
      <p:pic>
        <p:nvPicPr>
          <p:cNvPr id="9" name="Picture 8" descr="curve_red.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0" y="3276600"/>
            <a:ext cx="2438400" cy="3587572"/>
          </a:xfrm>
          <a:prstGeom prst="rect">
            <a:avLst/>
          </a:prstGeom>
        </p:spPr>
      </p:pic>
    </p:spTree>
    <p:extLst>
      <p:ext uri="{BB962C8B-B14F-4D97-AF65-F5344CB8AC3E}">
        <p14:creationId xmlns:p14="http://schemas.microsoft.com/office/powerpoint/2010/main" val="138239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3810000"/>
            <a:ext cx="9144000" cy="304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urgery_609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233"/>
            <a:ext cx="3317794" cy="6853767"/>
          </a:xfrm>
          <a:prstGeom prst="rect">
            <a:avLst/>
          </a:prstGeom>
        </p:spPr>
      </p:pic>
      <p:sp>
        <p:nvSpPr>
          <p:cNvPr id="2" name="Title 1"/>
          <p:cNvSpPr>
            <a:spLocks noGrp="1"/>
          </p:cNvSpPr>
          <p:nvPr>
            <p:ph type="title"/>
          </p:nvPr>
        </p:nvSpPr>
        <p:spPr>
          <a:xfrm>
            <a:off x="3657600" y="274638"/>
            <a:ext cx="5029200" cy="690203"/>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 </a:t>
            </a:r>
            <a:fld id="{D64F9E3D-9928-C94A-BF71-2C3F91854EDC}" type="slidenum">
              <a:rPr lang="en-US" smtClean="0"/>
              <a:pPr/>
              <a:t>‹#›</a:t>
            </a:fld>
            <a:r>
              <a:rPr lang="en-US"/>
              <a:t> -</a:t>
            </a:r>
            <a:endParaRPr lang="en-US" dirty="0"/>
          </a:p>
        </p:txBody>
      </p:sp>
      <p:sp>
        <p:nvSpPr>
          <p:cNvPr id="5" name="Text Placeholder 2"/>
          <p:cNvSpPr>
            <a:spLocks noGrp="1"/>
          </p:cNvSpPr>
          <p:nvPr>
            <p:ph idx="1"/>
          </p:nvPr>
        </p:nvSpPr>
        <p:spPr>
          <a:xfrm>
            <a:off x="3657600" y="1371600"/>
            <a:ext cx="5029200" cy="498645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object 3"/>
          <p:cNvSpPr/>
          <p:nvPr userDrawn="1"/>
        </p:nvSpPr>
        <p:spPr>
          <a:xfrm>
            <a:off x="-75565" y="4506417"/>
            <a:ext cx="3428365" cy="2357755"/>
          </a:xfrm>
          <a:custGeom>
            <a:avLst/>
            <a:gdLst/>
            <a:ahLst/>
            <a:cxnLst/>
            <a:rect l="l" t="t" r="r" b="b"/>
            <a:pathLst>
              <a:path w="3428365" h="2357754">
                <a:moveTo>
                  <a:pt x="3427984" y="0"/>
                </a:moveTo>
                <a:lnTo>
                  <a:pt x="3400958" y="657961"/>
                </a:lnTo>
                <a:lnTo>
                  <a:pt x="3400572" y="719742"/>
                </a:lnTo>
                <a:lnTo>
                  <a:pt x="3399398" y="779641"/>
                </a:lnTo>
                <a:lnTo>
                  <a:pt x="3397409" y="837726"/>
                </a:lnTo>
                <a:lnTo>
                  <a:pt x="3394580" y="894063"/>
                </a:lnTo>
                <a:lnTo>
                  <a:pt x="3390887" y="948722"/>
                </a:lnTo>
                <a:lnTo>
                  <a:pt x="3386303" y="1001770"/>
                </a:lnTo>
                <a:lnTo>
                  <a:pt x="3380804" y="1053275"/>
                </a:lnTo>
                <a:lnTo>
                  <a:pt x="3374363" y="1103304"/>
                </a:lnTo>
                <a:lnTo>
                  <a:pt x="3366955" y="1151926"/>
                </a:lnTo>
                <a:lnTo>
                  <a:pt x="3358556" y="1199208"/>
                </a:lnTo>
                <a:lnTo>
                  <a:pt x="3349139" y="1245218"/>
                </a:lnTo>
                <a:lnTo>
                  <a:pt x="3338679" y="1290025"/>
                </a:lnTo>
                <a:lnTo>
                  <a:pt x="3327151" y="1333695"/>
                </a:lnTo>
                <a:lnTo>
                  <a:pt x="3314529" y="1376296"/>
                </a:lnTo>
                <a:lnTo>
                  <a:pt x="3300788" y="1417897"/>
                </a:lnTo>
                <a:lnTo>
                  <a:pt x="3285903" y="1458565"/>
                </a:lnTo>
                <a:lnTo>
                  <a:pt x="3269848" y="1498369"/>
                </a:lnTo>
                <a:lnTo>
                  <a:pt x="3252597" y="1537375"/>
                </a:lnTo>
                <a:lnTo>
                  <a:pt x="3234125" y="1575652"/>
                </a:lnTo>
                <a:lnTo>
                  <a:pt x="3214408" y="1613268"/>
                </a:lnTo>
                <a:lnTo>
                  <a:pt x="3193827" y="1649794"/>
                </a:lnTo>
                <a:lnTo>
                  <a:pt x="3172088" y="1685447"/>
                </a:lnTo>
                <a:lnTo>
                  <a:pt x="3149192" y="1720221"/>
                </a:lnTo>
                <a:lnTo>
                  <a:pt x="3125143" y="1754114"/>
                </a:lnTo>
                <a:lnTo>
                  <a:pt x="3099940" y="1787121"/>
                </a:lnTo>
                <a:lnTo>
                  <a:pt x="3073586" y="1819239"/>
                </a:lnTo>
                <a:lnTo>
                  <a:pt x="3046084" y="1850462"/>
                </a:lnTo>
                <a:lnTo>
                  <a:pt x="3017433" y="1880788"/>
                </a:lnTo>
                <a:lnTo>
                  <a:pt x="2987637" y="1910212"/>
                </a:lnTo>
                <a:lnTo>
                  <a:pt x="2956696" y="1938730"/>
                </a:lnTo>
                <a:lnTo>
                  <a:pt x="2924613" y="1966338"/>
                </a:lnTo>
                <a:lnTo>
                  <a:pt x="2891389" y="1993033"/>
                </a:lnTo>
                <a:lnTo>
                  <a:pt x="2857026" y="2018810"/>
                </a:lnTo>
                <a:lnTo>
                  <a:pt x="2821527" y="2043665"/>
                </a:lnTo>
                <a:lnTo>
                  <a:pt x="2784891" y="2067594"/>
                </a:lnTo>
                <a:lnTo>
                  <a:pt x="2747122" y="2090594"/>
                </a:lnTo>
                <a:lnTo>
                  <a:pt x="2708220" y="2112660"/>
                </a:lnTo>
                <a:lnTo>
                  <a:pt x="2668189" y="2133788"/>
                </a:lnTo>
                <a:lnTo>
                  <a:pt x="2627028" y="2153974"/>
                </a:lnTo>
                <a:lnTo>
                  <a:pt x="2584741" y="2173215"/>
                </a:lnTo>
                <a:lnTo>
                  <a:pt x="2541329" y="2191505"/>
                </a:lnTo>
                <a:lnTo>
                  <a:pt x="2496793" y="2208843"/>
                </a:lnTo>
                <a:lnTo>
                  <a:pt x="2451135" y="2225222"/>
                </a:lnTo>
                <a:lnTo>
                  <a:pt x="2404357" y="2240640"/>
                </a:lnTo>
                <a:lnTo>
                  <a:pt x="2356461" y="2255091"/>
                </a:lnTo>
                <a:lnTo>
                  <a:pt x="2307449" y="2268574"/>
                </a:lnTo>
                <a:lnTo>
                  <a:pt x="2257322" y="2281082"/>
                </a:lnTo>
                <a:lnTo>
                  <a:pt x="2206081" y="2292613"/>
                </a:lnTo>
                <a:lnTo>
                  <a:pt x="2153730" y="2303162"/>
                </a:lnTo>
                <a:lnTo>
                  <a:pt x="2100268" y="2312725"/>
                </a:lnTo>
                <a:lnTo>
                  <a:pt x="2045699" y="2321299"/>
                </a:lnTo>
                <a:lnTo>
                  <a:pt x="1990023" y="2328879"/>
                </a:lnTo>
                <a:lnTo>
                  <a:pt x="1933243" y="2335461"/>
                </a:lnTo>
                <a:lnTo>
                  <a:pt x="1875360" y="2341042"/>
                </a:lnTo>
                <a:lnTo>
                  <a:pt x="1816377" y="2345617"/>
                </a:lnTo>
                <a:lnTo>
                  <a:pt x="1756294" y="2349182"/>
                </a:lnTo>
                <a:lnTo>
                  <a:pt x="1695113" y="2351733"/>
                </a:lnTo>
                <a:lnTo>
                  <a:pt x="1632836" y="2353267"/>
                </a:lnTo>
                <a:lnTo>
                  <a:pt x="1569466" y="2353779"/>
                </a:lnTo>
                <a:lnTo>
                  <a:pt x="0" y="2353779"/>
                </a:lnTo>
                <a:lnTo>
                  <a:pt x="0" y="2357310"/>
                </a:lnTo>
                <a:lnTo>
                  <a:pt x="3427984" y="2357310"/>
                </a:lnTo>
                <a:lnTo>
                  <a:pt x="3427984" y="0"/>
                </a:lnTo>
                <a:close/>
              </a:path>
            </a:pathLst>
          </a:custGeom>
          <a:solidFill>
            <a:srgbClr val="FFFFFF"/>
          </a:solidFill>
        </p:spPr>
        <p:txBody>
          <a:bodyPr wrap="square" lIns="0" tIns="0" rIns="0" bIns="0" rtlCol="0"/>
          <a:lstStyle/>
          <a:p>
            <a:endParaRPr/>
          </a:p>
        </p:txBody>
      </p:sp>
      <p:sp>
        <p:nvSpPr>
          <p:cNvPr id="8" name="object 6"/>
          <p:cNvSpPr/>
          <p:nvPr userDrawn="1"/>
        </p:nvSpPr>
        <p:spPr>
          <a:xfrm>
            <a:off x="3657600" y="1219199"/>
            <a:ext cx="5029200" cy="45719"/>
          </a:xfrm>
          <a:custGeom>
            <a:avLst/>
            <a:gdLst/>
            <a:ahLst/>
            <a:cxnLst/>
            <a:rect l="l" t="t" r="r" b="b"/>
            <a:pathLst>
              <a:path w="4855845">
                <a:moveTo>
                  <a:pt x="0" y="0"/>
                </a:moveTo>
                <a:lnTo>
                  <a:pt x="4855464" y="0"/>
                </a:lnTo>
              </a:path>
            </a:pathLst>
          </a:custGeom>
          <a:ln w="38100">
            <a:solidFill>
              <a:srgbClr val="D71F28"/>
            </a:solidFill>
          </a:ln>
        </p:spPr>
        <p:txBody>
          <a:bodyPr wrap="square" lIns="0" tIns="0" rIns="0" bIns="0" rtlCol="0"/>
          <a:lstStyle/>
          <a:p>
            <a:endParaRPr/>
          </a:p>
        </p:txBody>
      </p:sp>
    </p:spTree>
    <p:extLst>
      <p:ext uri="{BB962C8B-B14F-4D97-AF65-F5344CB8AC3E}">
        <p14:creationId xmlns:p14="http://schemas.microsoft.com/office/powerpoint/2010/main" val="327216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3810000"/>
            <a:ext cx="9144000" cy="304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Dr_Williams_598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520" y="-14111"/>
            <a:ext cx="3352801" cy="6872111"/>
          </a:xfrm>
          <a:prstGeom prst="rect">
            <a:avLst/>
          </a:prstGeom>
        </p:spPr>
      </p:pic>
      <p:sp>
        <p:nvSpPr>
          <p:cNvPr id="2" name="Title 1"/>
          <p:cNvSpPr>
            <a:spLocks noGrp="1"/>
          </p:cNvSpPr>
          <p:nvPr>
            <p:ph type="title"/>
          </p:nvPr>
        </p:nvSpPr>
        <p:spPr>
          <a:xfrm>
            <a:off x="3657600" y="274638"/>
            <a:ext cx="5029200" cy="690203"/>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 </a:t>
            </a:r>
            <a:fld id="{D64F9E3D-9928-C94A-BF71-2C3F91854EDC}" type="slidenum">
              <a:rPr lang="en-US" smtClean="0"/>
              <a:pPr/>
              <a:t>‹#›</a:t>
            </a:fld>
            <a:r>
              <a:rPr lang="en-US"/>
              <a:t> -</a:t>
            </a:r>
            <a:endParaRPr lang="en-US" dirty="0"/>
          </a:p>
        </p:txBody>
      </p:sp>
      <p:sp>
        <p:nvSpPr>
          <p:cNvPr id="5" name="Text Placeholder 2"/>
          <p:cNvSpPr>
            <a:spLocks noGrp="1"/>
          </p:cNvSpPr>
          <p:nvPr>
            <p:ph idx="1"/>
          </p:nvPr>
        </p:nvSpPr>
        <p:spPr>
          <a:xfrm>
            <a:off x="3657600" y="1371600"/>
            <a:ext cx="5029200" cy="498645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object 3"/>
          <p:cNvSpPr/>
          <p:nvPr userDrawn="1"/>
        </p:nvSpPr>
        <p:spPr>
          <a:xfrm>
            <a:off x="-75565" y="4506417"/>
            <a:ext cx="3428365" cy="2357755"/>
          </a:xfrm>
          <a:custGeom>
            <a:avLst/>
            <a:gdLst/>
            <a:ahLst/>
            <a:cxnLst/>
            <a:rect l="l" t="t" r="r" b="b"/>
            <a:pathLst>
              <a:path w="3428365" h="2357754">
                <a:moveTo>
                  <a:pt x="3427984" y="0"/>
                </a:moveTo>
                <a:lnTo>
                  <a:pt x="3400958" y="657961"/>
                </a:lnTo>
                <a:lnTo>
                  <a:pt x="3400572" y="719742"/>
                </a:lnTo>
                <a:lnTo>
                  <a:pt x="3399398" y="779641"/>
                </a:lnTo>
                <a:lnTo>
                  <a:pt x="3397409" y="837726"/>
                </a:lnTo>
                <a:lnTo>
                  <a:pt x="3394580" y="894063"/>
                </a:lnTo>
                <a:lnTo>
                  <a:pt x="3390887" y="948722"/>
                </a:lnTo>
                <a:lnTo>
                  <a:pt x="3386303" y="1001770"/>
                </a:lnTo>
                <a:lnTo>
                  <a:pt x="3380804" y="1053275"/>
                </a:lnTo>
                <a:lnTo>
                  <a:pt x="3374363" y="1103304"/>
                </a:lnTo>
                <a:lnTo>
                  <a:pt x="3366955" y="1151926"/>
                </a:lnTo>
                <a:lnTo>
                  <a:pt x="3358556" y="1199208"/>
                </a:lnTo>
                <a:lnTo>
                  <a:pt x="3349139" y="1245218"/>
                </a:lnTo>
                <a:lnTo>
                  <a:pt x="3338679" y="1290025"/>
                </a:lnTo>
                <a:lnTo>
                  <a:pt x="3327151" y="1333695"/>
                </a:lnTo>
                <a:lnTo>
                  <a:pt x="3314529" y="1376296"/>
                </a:lnTo>
                <a:lnTo>
                  <a:pt x="3300788" y="1417897"/>
                </a:lnTo>
                <a:lnTo>
                  <a:pt x="3285903" y="1458565"/>
                </a:lnTo>
                <a:lnTo>
                  <a:pt x="3269848" y="1498369"/>
                </a:lnTo>
                <a:lnTo>
                  <a:pt x="3252597" y="1537375"/>
                </a:lnTo>
                <a:lnTo>
                  <a:pt x="3234125" y="1575652"/>
                </a:lnTo>
                <a:lnTo>
                  <a:pt x="3214408" y="1613268"/>
                </a:lnTo>
                <a:lnTo>
                  <a:pt x="3193827" y="1649794"/>
                </a:lnTo>
                <a:lnTo>
                  <a:pt x="3172088" y="1685447"/>
                </a:lnTo>
                <a:lnTo>
                  <a:pt x="3149192" y="1720221"/>
                </a:lnTo>
                <a:lnTo>
                  <a:pt x="3125143" y="1754114"/>
                </a:lnTo>
                <a:lnTo>
                  <a:pt x="3099940" y="1787121"/>
                </a:lnTo>
                <a:lnTo>
                  <a:pt x="3073586" y="1819239"/>
                </a:lnTo>
                <a:lnTo>
                  <a:pt x="3046084" y="1850462"/>
                </a:lnTo>
                <a:lnTo>
                  <a:pt x="3017433" y="1880788"/>
                </a:lnTo>
                <a:lnTo>
                  <a:pt x="2987637" y="1910212"/>
                </a:lnTo>
                <a:lnTo>
                  <a:pt x="2956696" y="1938730"/>
                </a:lnTo>
                <a:lnTo>
                  <a:pt x="2924613" y="1966338"/>
                </a:lnTo>
                <a:lnTo>
                  <a:pt x="2891389" y="1993033"/>
                </a:lnTo>
                <a:lnTo>
                  <a:pt x="2857026" y="2018810"/>
                </a:lnTo>
                <a:lnTo>
                  <a:pt x="2821527" y="2043665"/>
                </a:lnTo>
                <a:lnTo>
                  <a:pt x="2784891" y="2067594"/>
                </a:lnTo>
                <a:lnTo>
                  <a:pt x="2747122" y="2090594"/>
                </a:lnTo>
                <a:lnTo>
                  <a:pt x="2708220" y="2112660"/>
                </a:lnTo>
                <a:lnTo>
                  <a:pt x="2668189" y="2133788"/>
                </a:lnTo>
                <a:lnTo>
                  <a:pt x="2627028" y="2153974"/>
                </a:lnTo>
                <a:lnTo>
                  <a:pt x="2584741" y="2173215"/>
                </a:lnTo>
                <a:lnTo>
                  <a:pt x="2541329" y="2191505"/>
                </a:lnTo>
                <a:lnTo>
                  <a:pt x="2496793" y="2208843"/>
                </a:lnTo>
                <a:lnTo>
                  <a:pt x="2451135" y="2225222"/>
                </a:lnTo>
                <a:lnTo>
                  <a:pt x="2404357" y="2240640"/>
                </a:lnTo>
                <a:lnTo>
                  <a:pt x="2356461" y="2255091"/>
                </a:lnTo>
                <a:lnTo>
                  <a:pt x="2307449" y="2268574"/>
                </a:lnTo>
                <a:lnTo>
                  <a:pt x="2257322" y="2281082"/>
                </a:lnTo>
                <a:lnTo>
                  <a:pt x="2206081" y="2292613"/>
                </a:lnTo>
                <a:lnTo>
                  <a:pt x="2153730" y="2303162"/>
                </a:lnTo>
                <a:lnTo>
                  <a:pt x="2100268" y="2312725"/>
                </a:lnTo>
                <a:lnTo>
                  <a:pt x="2045699" y="2321299"/>
                </a:lnTo>
                <a:lnTo>
                  <a:pt x="1990023" y="2328879"/>
                </a:lnTo>
                <a:lnTo>
                  <a:pt x="1933243" y="2335461"/>
                </a:lnTo>
                <a:lnTo>
                  <a:pt x="1875360" y="2341042"/>
                </a:lnTo>
                <a:lnTo>
                  <a:pt x="1816377" y="2345617"/>
                </a:lnTo>
                <a:lnTo>
                  <a:pt x="1756294" y="2349182"/>
                </a:lnTo>
                <a:lnTo>
                  <a:pt x="1695113" y="2351733"/>
                </a:lnTo>
                <a:lnTo>
                  <a:pt x="1632836" y="2353267"/>
                </a:lnTo>
                <a:lnTo>
                  <a:pt x="1569466" y="2353779"/>
                </a:lnTo>
                <a:lnTo>
                  <a:pt x="0" y="2353779"/>
                </a:lnTo>
                <a:lnTo>
                  <a:pt x="0" y="2357310"/>
                </a:lnTo>
                <a:lnTo>
                  <a:pt x="3427984" y="2357310"/>
                </a:lnTo>
                <a:lnTo>
                  <a:pt x="3427984" y="0"/>
                </a:lnTo>
                <a:close/>
              </a:path>
            </a:pathLst>
          </a:custGeom>
          <a:solidFill>
            <a:srgbClr val="FFFFFF"/>
          </a:solidFill>
        </p:spPr>
        <p:txBody>
          <a:bodyPr wrap="square" lIns="0" tIns="0" rIns="0" bIns="0" rtlCol="0"/>
          <a:lstStyle/>
          <a:p>
            <a:endParaRPr/>
          </a:p>
        </p:txBody>
      </p:sp>
      <p:sp>
        <p:nvSpPr>
          <p:cNvPr id="8" name="object 6"/>
          <p:cNvSpPr/>
          <p:nvPr userDrawn="1"/>
        </p:nvSpPr>
        <p:spPr>
          <a:xfrm>
            <a:off x="3657600" y="1219199"/>
            <a:ext cx="5029200" cy="45719"/>
          </a:xfrm>
          <a:custGeom>
            <a:avLst/>
            <a:gdLst/>
            <a:ahLst/>
            <a:cxnLst/>
            <a:rect l="l" t="t" r="r" b="b"/>
            <a:pathLst>
              <a:path w="4855845">
                <a:moveTo>
                  <a:pt x="0" y="0"/>
                </a:moveTo>
                <a:lnTo>
                  <a:pt x="4855464" y="0"/>
                </a:lnTo>
              </a:path>
            </a:pathLst>
          </a:custGeom>
          <a:ln w="38100">
            <a:solidFill>
              <a:srgbClr val="D71F28"/>
            </a:solidFill>
          </a:ln>
        </p:spPr>
        <p:txBody>
          <a:bodyPr wrap="square" lIns="0" tIns="0" rIns="0" bIns="0" rtlCol="0"/>
          <a:lstStyle/>
          <a:p>
            <a:endParaRPr/>
          </a:p>
        </p:txBody>
      </p:sp>
    </p:spTree>
    <p:extLst>
      <p:ext uri="{BB962C8B-B14F-4D97-AF65-F5344CB8AC3E}">
        <p14:creationId xmlns:p14="http://schemas.microsoft.com/office/powerpoint/2010/main" val="15448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a:xfrm>
            <a:off x="0" y="3810000"/>
            <a:ext cx="9144000" cy="304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Dr_Liu_5772 with 5761_SW.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5" y="0"/>
            <a:ext cx="3400008" cy="6858000"/>
          </a:xfrm>
          <a:prstGeom prst="rect">
            <a:avLst/>
          </a:prstGeom>
        </p:spPr>
      </p:pic>
      <p:sp>
        <p:nvSpPr>
          <p:cNvPr id="2" name="Title 1"/>
          <p:cNvSpPr>
            <a:spLocks noGrp="1"/>
          </p:cNvSpPr>
          <p:nvPr>
            <p:ph type="title"/>
          </p:nvPr>
        </p:nvSpPr>
        <p:spPr>
          <a:xfrm>
            <a:off x="3657600" y="274638"/>
            <a:ext cx="5029200" cy="690203"/>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 </a:t>
            </a:r>
            <a:fld id="{D64F9E3D-9928-C94A-BF71-2C3F91854EDC}" type="slidenum">
              <a:rPr lang="en-US" smtClean="0"/>
              <a:pPr/>
              <a:t>‹#›</a:t>
            </a:fld>
            <a:r>
              <a:rPr lang="en-US"/>
              <a:t> -</a:t>
            </a:r>
            <a:endParaRPr lang="en-US" dirty="0"/>
          </a:p>
        </p:txBody>
      </p:sp>
      <p:sp>
        <p:nvSpPr>
          <p:cNvPr id="5" name="Text Placeholder 2"/>
          <p:cNvSpPr>
            <a:spLocks noGrp="1"/>
          </p:cNvSpPr>
          <p:nvPr>
            <p:ph idx="1"/>
          </p:nvPr>
        </p:nvSpPr>
        <p:spPr>
          <a:xfrm>
            <a:off x="3657600" y="1371600"/>
            <a:ext cx="5029200" cy="498645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object 3"/>
          <p:cNvSpPr/>
          <p:nvPr userDrawn="1"/>
        </p:nvSpPr>
        <p:spPr>
          <a:xfrm>
            <a:off x="-75565" y="4506417"/>
            <a:ext cx="3428365" cy="2357755"/>
          </a:xfrm>
          <a:custGeom>
            <a:avLst/>
            <a:gdLst/>
            <a:ahLst/>
            <a:cxnLst/>
            <a:rect l="l" t="t" r="r" b="b"/>
            <a:pathLst>
              <a:path w="3428365" h="2357754">
                <a:moveTo>
                  <a:pt x="3427984" y="0"/>
                </a:moveTo>
                <a:lnTo>
                  <a:pt x="3400958" y="657961"/>
                </a:lnTo>
                <a:lnTo>
                  <a:pt x="3400572" y="719742"/>
                </a:lnTo>
                <a:lnTo>
                  <a:pt x="3399398" y="779641"/>
                </a:lnTo>
                <a:lnTo>
                  <a:pt x="3397409" y="837726"/>
                </a:lnTo>
                <a:lnTo>
                  <a:pt x="3394580" y="894063"/>
                </a:lnTo>
                <a:lnTo>
                  <a:pt x="3390887" y="948722"/>
                </a:lnTo>
                <a:lnTo>
                  <a:pt x="3386303" y="1001770"/>
                </a:lnTo>
                <a:lnTo>
                  <a:pt x="3380804" y="1053275"/>
                </a:lnTo>
                <a:lnTo>
                  <a:pt x="3374363" y="1103304"/>
                </a:lnTo>
                <a:lnTo>
                  <a:pt x="3366955" y="1151926"/>
                </a:lnTo>
                <a:lnTo>
                  <a:pt x="3358556" y="1199208"/>
                </a:lnTo>
                <a:lnTo>
                  <a:pt x="3349139" y="1245218"/>
                </a:lnTo>
                <a:lnTo>
                  <a:pt x="3338679" y="1290025"/>
                </a:lnTo>
                <a:lnTo>
                  <a:pt x="3327151" y="1333695"/>
                </a:lnTo>
                <a:lnTo>
                  <a:pt x="3314529" y="1376296"/>
                </a:lnTo>
                <a:lnTo>
                  <a:pt x="3300788" y="1417897"/>
                </a:lnTo>
                <a:lnTo>
                  <a:pt x="3285903" y="1458565"/>
                </a:lnTo>
                <a:lnTo>
                  <a:pt x="3269848" y="1498369"/>
                </a:lnTo>
                <a:lnTo>
                  <a:pt x="3252597" y="1537375"/>
                </a:lnTo>
                <a:lnTo>
                  <a:pt x="3234125" y="1575652"/>
                </a:lnTo>
                <a:lnTo>
                  <a:pt x="3214408" y="1613268"/>
                </a:lnTo>
                <a:lnTo>
                  <a:pt x="3193827" y="1649794"/>
                </a:lnTo>
                <a:lnTo>
                  <a:pt x="3172088" y="1685447"/>
                </a:lnTo>
                <a:lnTo>
                  <a:pt x="3149192" y="1720221"/>
                </a:lnTo>
                <a:lnTo>
                  <a:pt x="3125143" y="1754114"/>
                </a:lnTo>
                <a:lnTo>
                  <a:pt x="3099940" y="1787121"/>
                </a:lnTo>
                <a:lnTo>
                  <a:pt x="3073586" y="1819239"/>
                </a:lnTo>
                <a:lnTo>
                  <a:pt x="3046084" y="1850462"/>
                </a:lnTo>
                <a:lnTo>
                  <a:pt x="3017433" y="1880788"/>
                </a:lnTo>
                <a:lnTo>
                  <a:pt x="2987637" y="1910212"/>
                </a:lnTo>
                <a:lnTo>
                  <a:pt x="2956696" y="1938730"/>
                </a:lnTo>
                <a:lnTo>
                  <a:pt x="2924613" y="1966338"/>
                </a:lnTo>
                <a:lnTo>
                  <a:pt x="2891389" y="1993033"/>
                </a:lnTo>
                <a:lnTo>
                  <a:pt x="2857026" y="2018810"/>
                </a:lnTo>
                <a:lnTo>
                  <a:pt x="2821527" y="2043665"/>
                </a:lnTo>
                <a:lnTo>
                  <a:pt x="2784891" y="2067594"/>
                </a:lnTo>
                <a:lnTo>
                  <a:pt x="2747122" y="2090594"/>
                </a:lnTo>
                <a:lnTo>
                  <a:pt x="2708220" y="2112660"/>
                </a:lnTo>
                <a:lnTo>
                  <a:pt x="2668189" y="2133788"/>
                </a:lnTo>
                <a:lnTo>
                  <a:pt x="2627028" y="2153974"/>
                </a:lnTo>
                <a:lnTo>
                  <a:pt x="2584741" y="2173215"/>
                </a:lnTo>
                <a:lnTo>
                  <a:pt x="2541329" y="2191505"/>
                </a:lnTo>
                <a:lnTo>
                  <a:pt x="2496793" y="2208843"/>
                </a:lnTo>
                <a:lnTo>
                  <a:pt x="2451135" y="2225222"/>
                </a:lnTo>
                <a:lnTo>
                  <a:pt x="2404357" y="2240640"/>
                </a:lnTo>
                <a:lnTo>
                  <a:pt x="2356461" y="2255091"/>
                </a:lnTo>
                <a:lnTo>
                  <a:pt x="2307449" y="2268574"/>
                </a:lnTo>
                <a:lnTo>
                  <a:pt x="2257322" y="2281082"/>
                </a:lnTo>
                <a:lnTo>
                  <a:pt x="2206081" y="2292613"/>
                </a:lnTo>
                <a:lnTo>
                  <a:pt x="2153730" y="2303162"/>
                </a:lnTo>
                <a:lnTo>
                  <a:pt x="2100268" y="2312725"/>
                </a:lnTo>
                <a:lnTo>
                  <a:pt x="2045699" y="2321299"/>
                </a:lnTo>
                <a:lnTo>
                  <a:pt x="1990023" y="2328879"/>
                </a:lnTo>
                <a:lnTo>
                  <a:pt x="1933243" y="2335461"/>
                </a:lnTo>
                <a:lnTo>
                  <a:pt x="1875360" y="2341042"/>
                </a:lnTo>
                <a:lnTo>
                  <a:pt x="1816377" y="2345617"/>
                </a:lnTo>
                <a:lnTo>
                  <a:pt x="1756294" y="2349182"/>
                </a:lnTo>
                <a:lnTo>
                  <a:pt x="1695113" y="2351733"/>
                </a:lnTo>
                <a:lnTo>
                  <a:pt x="1632836" y="2353267"/>
                </a:lnTo>
                <a:lnTo>
                  <a:pt x="1569466" y="2353779"/>
                </a:lnTo>
                <a:lnTo>
                  <a:pt x="0" y="2353779"/>
                </a:lnTo>
                <a:lnTo>
                  <a:pt x="0" y="2357310"/>
                </a:lnTo>
                <a:lnTo>
                  <a:pt x="3427984" y="2357310"/>
                </a:lnTo>
                <a:lnTo>
                  <a:pt x="3427984" y="0"/>
                </a:lnTo>
                <a:close/>
              </a:path>
            </a:pathLst>
          </a:custGeom>
          <a:solidFill>
            <a:srgbClr val="FFFFFF"/>
          </a:solidFill>
        </p:spPr>
        <p:txBody>
          <a:bodyPr wrap="square" lIns="0" tIns="0" rIns="0" bIns="0" rtlCol="0"/>
          <a:lstStyle/>
          <a:p>
            <a:endParaRPr/>
          </a:p>
        </p:txBody>
      </p:sp>
      <p:sp>
        <p:nvSpPr>
          <p:cNvPr id="8" name="object 6"/>
          <p:cNvSpPr/>
          <p:nvPr userDrawn="1"/>
        </p:nvSpPr>
        <p:spPr>
          <a:xfrm>
            <a:off x="3657600" y="1219199"/>
            <a:ext cx="5029200" cy="45719"/>
          </a:xfrm>
          <a:custGeom>
            <a:avLst/>
            <a:gdLst/>
            <a:ahLst/>
            <a:cxnLst/>
            <a:rect l="l" t="t" r="r" b="b"/>
            <a:pathLst>
              <a:path w="4855845">
                <a:moveTo>
                  <a:pt x="0" y="0"/>
                </a:moveTo>
                <a:lnTo>
                  <a:pt x="4855464" y="0"/>
                </a:lnTo>
              </a:path>
            </a:pathLst>
          </a:custGeom>
          <a:ln w="38100">
            <a:solidFill>
              <a:srgbClr val="D71F28"/>
            </a:solidFill>
          </a:ln>
        </p:spPr>
        <p:txBody>
          <a:bodyPr wrap="square" lIns="0" tIns="0" rIns="0" bIns="0" rtlCol="0"/>
          <a:lstStyle/>
          <a:p>
            <a:endParaRPr/>
          </a:p>
        </p:txBody>
      </p:sp>
    </p:spTree>
    <p:extLst>
      <p:ext uri="{BB962C8B-B14F-4D97-AF65-F5344CB8AC3E}">
        <p14:creationId xmlns:p14="http://schemas.microsoft.com/office/powerpoint/2010/main" val="231439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5" name="Rectangle 14"/>
          <p:cNvSpPr/>
          <p:nvPr userDrawn="1"/>
        </p:nvSpPr>
        <p:spPr>
          <a:xfrm>
            <a:off x="0" y="4651030"/>
            <a:ext cx="9143999" cy="22069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r_Coldwell_524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28" y="-25400"/>
            <a:ext cx="9133715" cy="5020734"/>
          </a:xfrm>
          <a:prstGeom prst="rect">
            <a:avLst/>
          </a:prstGeom>
        </p:spPr>
      </p:pic>
      <p:sp>
        <p:nvSpPr>
          <p:cNvPr id="10" name="object 4"/>
          <p:cNvSpPr/>
          <p:nvPr userDrawn="1"/>
        </p:nvSpPr>
        <p:spPr>
          <a:xfrm>
            <a:off x="11429" y="3276600"/>
            <a:ext cx="9144000" cy="1829435"/>
          </a:xfrm>
          <a:custGeom>
            <a:avLst/>
            <a:gdLst/>
            <a:ahLst/>
            <a:cxnLst/>
            <a:rect l="l" t="t" r="r" b="b"/>
            <a:pathLst>
              <a:path w="9144000" h="1829435">
                <a:moveTo>
                  <a:pt x="9144000" y="0"/>
                </a:moveTo>
                <a:lnTo>
                  <a:pt x="9134747" y="48607"/>
                </a:lnTo>
                <a:lnTo>
                  <a:pt x="9125060" y="94737"/>
                </a:lnTo>
                <a:lnTo>
                  <a:pt x="9114647" y="140031"/>
                </a:lnTo>
                <a:lnTo>
                  <a:pt x="9103497" y="184523"/>
                </a:lnTo>
                <a:lnTo>
                  <a:pt x="9091597" y="228245"/>
                </a:lnTo>
                <a:lnTo>
                  <a:pt x="9078935" y="271229"/>
                </a:lnTo>
                <a:lnTo>
                  <a:pt x="9065499" y="313507"/>
                </a:lnTo>
                <a:lnTo>
                  <a:pt x="9051277" y="355113"/>
                </a:lnTo>
                <a:lnTo>
                  <a:pt x="9036256" y="396080"/>
                </a:lnTo>
                <a:lnTo>
                  <a:pt x="9020425" y="436438"/>
                </a:lnTo>
                <a:lnTo>
                  <a:pt x="9003770" y="476221"/>
                </a:lnTo>
                <a:lnTo>
                  <a:pt x="8986281" y="515462"/>
                </a:lnTo>
                <a:lnTo>
                  <a:pt x="8967945" y="554193"/>
                </a:lnTo>
                <a:lnTo>
                  <a:pt x="8948749" y="592447"/>
                </a:lnTo>
                <a:lnTo>
                  <a:pt x="8928682" y="630255"/>
                </a:lnTo>
                <a:lnTo>
                  <a:pt x="8908288" y="666912"/>
                </a:lnTo>
                <a:lnTo>
                  <a:pt x="8887102" y="702973"/>
                </a:lnTo>
                <a:lnTo>
                  <a:pt x="8865124" y="738434"/>
                </a:lnTo>
                <a:lnTo>
                  <a:pt x="8842355" y="773295"/>
                </a:lnTo>
                <a:lnTo>
                  <a:pt x="8818796" y="807553"/>
                </a:lnTo>
                <a:lnTo>
                  <a:pt x="8794448" y="841208"/>
                </a:lnTo>
                <a:lnTo>
                  <a:pt x="8769312" y="874255"/>
                </a:lnTo>
                <a:lnTo>
                  <a:pt x="8743387" y="906695"/>
                </a:lnTo>
                <a:lnTo>
                  <a:pt x="8716676" y="938525"/>
                </a:lnTo>
                <a:lnTo>
                  <a:pt x="8689179" y="969743"/>
                </a:lnTo>
                <a:lnTo>
                  <a:pt x="8660896" y="1000347"/>
                </a:lnTo>
                <a:lnTo>
                  <a:pt x="8631829" y="1030335"/>
                </a:lnTo>
                <a:lnTo>
                  <a:pt x="8601978" y="1059706"/>
                </a:lnTo>
                <a:lnTo>
                  <a:pt x="8571345" y="1088458"/>
                </a:lnTo>
                <a:lnTo>
                  <a:pt x="8539929" y="1116589"/>
                </a:lnTo>
                <a:lnTo>
                  <a:pt x="8507733" y="1144096"/>
                </a:lnTo>
                <a:lnTo>
                  <a:pt x="8474755" y="1170979"/>
                </a:lnTo>
                <a:lnTo>
                  <a:pt x="8440999" y="1197235"/>
                </a:lnTo>
                <a:lnTo>
                  <a:pt x="8406463" y="1222862"/>
                </a:lnTo>
                <a:lnTo>
                  <a:pt x="8371150" y="1247858"/>
                </a:lnTo>
                <a:lnTo>
                  <a:pt x="8335059" y="1272222"/>
                </a:lnTo>
                <a:lnTo>
                  <a:pt x="8298192" y="1295952"/>
                </a:lnTo>
                <a:lnTo>
                  <a:pt x="8260550" y="1319045"/>
                </a:lnTo>
                <a:lnTo>
                  <a:pt x="8222132" y="1341501"/>
                </a:lnTo>
                <a:lnTo>
                  <a:pt x="8182941" y="1363317"/>
                </a:lnTo>
                <a:lnTo>
                  <a:pt x="8142977" y="1384490"/>
                </a:lnTo>
                <a:lnTo>
                  <a:pt x="8102240" y="1405021"/>
                </a:lnTo>
                <a:lnTo>
                  <a:pt x="8060732" y="1424905"/>
                </a:lnTo>
                <a:lnTo>
                  <a:pt x="8018453" y="1444142"/>
                </a:lnTo>
                <a:lnTo>
                  <a:pt x="7975404" y="1462730"/>
                </a:lnTo>
                <a:lnTo>
                  <a:pt x="7931586" y="1480667"/>
                </a:lnTo>
                <a:lnTo>
                  <a:pt x="7887000" y="1497951"/>
                </a:lnTo>
                <a:lnTo>
                  <a:pt x="7841646" y="1514580"/>
                </a:lnTo>
                <a:lnTo>
                  <a:pt x="7795526" y="1530552"/>
                </a:lnTo>
                <a:lnTo>
                  <a:pt x="7748639" y="1545866"/>
                </a:lnTo>
                <a:lnTo>
                  <a:pt x="7700988" y="1560519"/>
                </a:lnTo>
                <a:lnTo>
                  <a:pt x="7652573" y="1574510"/>
                </a:lnTo>
                <a:lnTo>
                  <a:pt x="7603394" y="1587836"/>
                </a:lnTo>
                <a:lnTo>
                  <a:pt x="7553452" y="1600496"/>
                </a:lnTo>
                <a:lnTo>
                  <a:pt x="7502749" y="1612489"/>
                </a:lnTo>
                <a:lnTo>
                  <a:pt x="7451285" y="1623811"/>
                </a:lnTo>
                <a:lnTo>
                  <a:pt x="7399060" y="1634462"/>
                </a:lnTo>
                <a:lnTo>
                  <a:pt x="7346076" y="1644439"/>
                </a:lnTo>
                <a:lnTo>
                  <a:pt x="7292333" y="1653741"/>
                </a:lnTo>
                <a:lnTo>
                  <a:pt x="7237833" y="1662366"/>
                </a:lnTo>
                <a:lnTo>
                  <a:pt x="7182576" y="1670311"/>
                </a:lnTo>
                <a:lnTo>
                  <a:pt x="7126562" y="1677575"/>
                </a:lnTo>
                <a:lnTo>
                  <a:pt x="7069793" y="1684156"/>
                </a:lnTo>
                <a:lnTo>
                  <a:pt x="7012270" y="1690053"/>
                </a:lnTo>
                <a:lnTo>
                  <a:pt x="6953993" y="1695262"/>
                </a:lnTo>
                <a:lnTo>
                  <a:pt x="6894963" y="1699784"/>
                </a:lnTo>
                <a:lnTo>
                  <a:pt x="6835181" y="1703614"/>
                </a:lnTo>
                <a:lnTo>
                  <a:pt x="6774647" y="1706753"/>
                </a:lnTo>
                <a:lnTo>
                  <a:pt x="6713363" y="1709197"/>
                </a:lnTo>
                <a:lnTo>
                  <a:pt x="6651330" y="1710945"/>
                </a:lnTo>
                <a:lnTo>
                  <a:pt x="6588547" y="1711995"/>
                </a:lnTo>
                <a:lnTo>
                  <a:pt x="6525017" y="1712346"/>
                </a:lnTo>
                <a:lnTo>
                  <a:pt x="0" y="1712346"/>
                </a:lnTo>
                <a:lnTo>
                  <a:pt x="0" y="1828843"/>
                </a:lnTo>
                <a:lnTo>
                  <a:pt x="9144000" y="1828843"/>
                </a:lnTo>
                <a:lnTo>
                  <a:pt x="9144000" y="0"/>
                </a:lnTo>
                <a:close/>
              </a:path>
            </a:pathLst>
          </a:custGeom>
          <a:solidFill>
            <a:srgbClr val="FFFFFF"/>
          </a:solidFill>
        </p:spPr>
        <p:txBody>
          <a:bodyPr wrap="square" lIns="0" tIns="0" rIns="0" bIns="0" rtlCol="0"/>
          <a:lstStyle/>
          <a:p>
            <a:endParaRPr/>
          </a:p>
        </p:txBody>
      </p:sp>
      <p:sp>
        <p:nvSpPr>
          <p:cNvPr id="16" name="Title 19"/>
          <p:cNvSpPr>
            <a:spLocks noGrp="1"/>
          </p:cNvSpPr>
          <p:nvPr>
            <p:ph type="title"/>
          </p:nvPr>
        </p:nvSpPr>
        <p:spPr>
          <a:xfrm>
            <a:off x="533400" y="5105400"/>
            <a:ext cx="8077199" cy="533400"/>
          </a:xfrm>
        </p:spPr>
        <p:txBody>
          <a:bodyPr anchor="t" anchorCtr="0"/>
          <a:lstStyle>
            <a:lvl1pPr algn="l">
              <a:defRPr/>
            </a:lvl1pPr>
          </a:lstStyle>
          <a:p>
            <a:r>
              <a:rPr lang="en-US" dirty="0"/>
              <a:t>Click to edit Master title style</a:t>
            </a:r>
          </a:p>
        </p:txBody>
      </p:sp>
      <p:sp>
        <p:nvSpPr>
          <p:cNvPr id="17" name="Text Placeholder 21"/>
          <p:cNvSpPr>
            <a:spLocks noGrp="1"/>
          </p:cNvSpPr>
          <p:nvPr>
            <p:ph type="body" sz="quarter" idx="10"/>
          </p:nvPr>
        </p:nvSpPr>
        <p:spPr>
          <a:xfrm>
            <a:off x="533401" y="5715000"/>
            <a:ext cx="8077199" cy="68580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57430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object 2"/>
          <p:cNvSpPr/>
          <p:nvPr userDrawn="1"/>
        </p:nvSpPr>
        <p:spPr>
          <a:xfrm>
            <a:off x="0" y="1"/>
            <a:ext cx="3401567" cy="6858000"/>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9" name="object 2"/>
          <p:cNvSpPr/>
          <p:nvPr userDrawn="1"/>
        </p:nvSpPr>
        <p:spPr>
          <a:xfrm>
            <a:off x="3352800" y="0"/>
            <a:ext cx="6068567" cy="6864172"/>
          </a:xfrm>
          <a:custGeom>
            <a:avLst/>
            <a:gdLst/>
            <a:ahLst/>
            <a:cxnLst/>
            <a:rect l="l" t="t" r="r" b="b"/>
            <a:pathLst>
              <a:path w="4444365" h="6962775">
                <a:moveTo>
                  <a:pt x="0" y="6962241"/>
                </a:moveTo>
                <a:lnTo>
                  <a:pt x="4443984" y="6962241"/>
                </a:lnTo>
                <a:lnTo>
                  <a:pt x="4443984" y="0"/>
                </a:lnTo>
                <a:lnTo>
                  <a:pt x="0" y="0"/>
                </a:lnTo>
                <a:lnTo>
                  <a:pt x="0" y="6962241"/>
                </a:lnTo>
                <a:close/>
              </a:path>
            </a:pathLst>
          </a:custGeom>
          <a:solidFill>
            <a:schemeClr val="tx2"/>
          </a:solidFill>
          <a:ln>
            <a:noFill/>
          </a:ln>
        </p:spPr>
        <p:txBody>
          <a:bodyPr wrap="square" lIns="0" tIns="0" rIns="0" bIns="0" rtlCol="0"/>
          <a:lstStyle/>
          <a:p>
            <a:r>
              <a:rPr lang="en-US" dirty="0"/>
              <a:t>           </a:t>
            </a:r>
            <a:endParaRPr dirty="0"/>
          </a:p>
        </p:txBody>
      </p:sp>
      <p:sp>
        <p:nvSpPr>
          <p:cNvPr id="3" name="Footer Placeholder 2"/>
          <p:cNvSpPr>
            <a:spLocks noGrp="1"/>
          </p:cNvSpPr>
          <p:nvPr>
            <p:ph type="ftr" sz="quarter" idx="10"/>
          </p:nvPr>
        </p:nvSpPr>
        <p:spPr/>
        <p:txBody>
          <a:bodyPr/>
          <a:lstStyle/>
          <a:p>
            <a:r>
              <a:rPr lang="en-US"/>
              <a:t>- </a:t>
            </a:r>
            <a:fld id="{D64F9E3D-9928-C94A-BF71-2C3F91854EDC}" type="slidenum">
              <a:rPr lang="en-US" smtClean="0"/>
              <a:pPr/>
              <a:t>‹#›</a:t>
            </a:fld>
            <a:r>
              <a:rPr lang="en-US"/>
              <a:t> -</a:t>
            </a:r>
            <a:endParaRPr lang="en-US" dirty="0"/>
          </a:p>
        </p:txBody>
      </p:sp>
      <p:sp>
        <p:nvSpPr>
          <p:cNvPr id="12" name="Title 1"/>
          <p:cNvSpPr>
            <a:spLocks noGrp="1"/>
          </p:cNvSpPr>
          <p:nvPr>
            <p:ph type="title"/>
          </p:nvPr>
        </p:nvSpPr>
        <p:spPr>
          <a:xfrm>
            <a:off x="4460434" y="274638"/>
            <a:ext cx="4378766" cy="1020762"/>
          </a:xfrm>
        </p:spPr>
        <p:txBody>
          <a:bodyPr/>
          <a:lstStyle>
            <a:lvl1pPr algn="l">
              <a:defRPr>
                <a:solidFill>
                  <a:srgbClr val="FFFFFF"/>
                </a:solidFill>
              </a:defRPr>
            </a:lvl1pPr>
          </a:lstStyle>
          <a:p>
            <a:r>
              <a:rPr lang="en-US" dirty="0"/>
              <a:t>Click to edit Master title style</a:t>
            </a:r>
          </a:p>
        </p:txBody>
      </p:sp>
      <p:sp>
        <p:nvSpPr>
          <p:cNvPr id="14" name="Text Placeholder 2"/>
          <p:cNvSpPr>
            <a:spLocks noGrp="1"/>
          </p:cNvSpPr>
          <p:nvPr>
            <p:ph idx="1"/>
          </p:nvPr>
        </p:nvSpPr>
        <p:spPr>
          <a:xfrm>
            <a:off x="4419600" y="1447800"/>
            <a:ext cx="4419600" cy="4529256"/>
          </a:xfrm>
          <a:prstGeom prst="rect">
            <a:avLst/>
          </a:prstGeom>
        </p:spPr>
        <p:txBody>
          <a:bodyPr vert="horz" lIns="91440" tIns="45720" rIns="91440" bIns="45720" rtlCol="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r="827"/>
          <a:stretch/>
        </p:blipFill>
        <p:spPr>
          <a:xfrm rot="16200000" flipH="1">
            <a:off x="-1361020" y="2113728"/>
            <a:ext cx="6864173" cy="2636715"/>
          </a:xfrm>
          <a:prstGeom prst="rect">
            <a:avLst/>
          </a:prstGeom>
        </p:spPr>
      </p:pic>
    </p:spTree>
    <p:extLst>
      <p:ext uri="{BB962C8B-B14F-4D97-AF65-F5344CB8AC3E}">
        <p14:creationId xmlns:p14="http://schemas.microsoft.com/office/powerpoint/2010/main" val="93925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13" cstate="screen">
            <a:extLst>
              <a:ext uri="{28A0092B-C50C-407E-A947-70E740481C1C}">
                <a14:useLocalDpi xmlns:a14="http://schemas.microsoft.com/office/drawing/2010/main"/>
              </a:ext>
            </a:extLst>
          </a:blip>
          <a:srcRect t="41345" r="827"/>
          <a:stretch/>
        </p:blipFill>
        <p:spPr>
          <a:xfrm>
            <a:off x="0" y="4797778"/>
            <a:ext cx="9143999" cy="2060222"/>
          </a:xfrm>
          <a:prstGeom prst="rect">
            <a:avLst/>
          </a:prstGeom>
        </p:spPr>
      </p:pic>
      <p:sp>
        <p:nvSpPr>
          <p:cNvPr id="2" name="Title Placeholder 1"/>
          <p:cNvSpPr>
            <a:spLocks noGrp="1"/>
          </p:cNvSpPr>
          <p:nvPr>
            <p:ph type="title"/>
          </p:nvPr>
        </p:nvSpPr>
        <p:spPr>
          <a:xfrm>
            <a:off x="457200" y="274638"/>
            <a:ext cx="8229600" cy="69020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055931"/>
            <a:ext cx="8229600" cy="53021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499047"/>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r>
              <a:rPr lang="en-US" dirty="0"/>
              <a:t>- </a:t>
            </a:r>
            <a:fld id="{D64F9E3D-9928-C94A-BF71-2C3F91854EDC}" type="slidenum">
              <a:rPr lang="en-US" smtClean="0"/>
              <a:pPr/>
              <a:t>‹#›</a:t>
            </a:fld>
            <a:r>
              <a:rPr lang="en-US" dirty="0"/>
              <a:t> -</a:t>
            </a:r>
          </a:p>
        </p:txBody>
      </p:sp>
    </p:spTree>
    <p:extLst>
      <p:ext uri="{BB962C8B-B14F-4D97-AF65-F5344CB8AC3E}">
        <p14:creationId xmlns:p14="http://schemas.microsoft.com/office/powerpoint/2010/main" val="1635530412"/>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82" r:id="rId3"/>
    <p:sldLayoutId id="2147483685" r:id="rId4"/>
    <p:sldLayoutId id="2147483681" r:id="rId5"/>
    <p:sldLayoutId id="2147483683" r:id="rId6"/>
    <p:sldLayoutId id="2147483684" r:id="rId7"/>
    <p:sldLayoutId id="2147483679" r:id="rId8"/>
    <p:sldLayoutId id="2147483680" r:id="rId9"/>
    <p:sldLayoutId id="2147483678" r:id="rId10"/>
    <p:sldLayoutId id="2147483672" r:id="rId11"/>
  </p:sldLayoutIdLst>
  <p:txStyles>
    <p:titleStyle>
      <a:lvl1pPr algn="ctr" defTabSz="457200" rtl="0" eaLnBrk="1" latinLnBrk="0" hangingPunct="1">
        <a:spcBef>
          <a:spcPct val="0"/>
        </a:spcBef>
        <a:buNone/>
        <a:defRPr sz="32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marketing@uoflhealth.org" TargetMode="External"/><Relationship Id="rId2" Type="http://schemas.openxmlformats.org/officeDocument/2006/relationships/hyperlink" Target="mailto:mychartsupport@uoflhealth.org"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Talking to your patients about </a:t>
            </a:r>
            <a:r>
              <a:rPr lang="en-US" dirty="0" err="1"/>
              <a:t>MyChart</a:t>
            </a:r>
            <a:endParaRPr lang="en-US" dirty="0"/>
          </a:p>
        </p:txBody>
      </p:sp>
    </p:spTree>
    <p:extLst>
      <p:ext uri="{BB962C8B-B14F-4D97-AF65-F5344CB8AC3E}">
        <p14:creationId xmlns:p14="http://schemas.microsoft.com/office/powerpoint/2010/main" val="288551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 patient arrives for an appointment</a:t>
            </a:r>
          </a:p>
        </p:txBody>
      </p:sp>
      <p:sp>
        <p:nvSpPr>
          <p:cNvPr id="3" name="Text Placeholder 2"/>
          <p:cNvSpPr>
            <a:spLocks noGrp="1"/>
          </p:cNvSpPr>
          <p:nvPr>
            <p:ph type="body" sz="quarter" idx="10"/>
          </p:nvPr>
        </p:nvSpPr>
        <p:spPr>
          <a:xfrm>
            <a:off x="3810000" y="3581400"/>
            <a:ext cx="5181600" cy="3276600"/>
          </a:xfrm>
        </p:spPr>
        <p:txBody>
          <a:bodyPr/>
          <a:lstStyle/>
          <a:p>
            <a:pPr marL="57150" indent="0">
              <a:buNone/>
            </a:pPr>
            <a:r>
              <a:rPr lang="en-US" sz="2000" i="1" dirty="0"/>
              <a:t>“For your convenience, you can now make an appointment, see lab results and request refills through our new patient portal, MyChart. It offers so many features to make your life easier. If you’d like, we can get you signed up today. The first step is to complete this short form.”</a:t>
            </a:r>
            <a:br>
              <a:rPr lang="en-US" sz="2000" i="1" dirty="0"/>
            </a:br>
            <a:endParaRPr lang="en-US" sz="1200" i="1" dirty="0"/>
          </a:p>
          <a:p>
            <a:pPr marL="57150" indent="0">
              <a:buNone/>
            </a:pPr>
            <a:r>
              <a:rPr lang="en-US" sz="2000" i="1" dirty="0"/>
              <a:t>“This brochure explains how it works. If you have any questions, I’m here to help.”</a:t>
            </a:r>
          </a:p>
          <a:p>
            <a:endParaRPr lang="en-US" dirty="0"/>
          </a:p>
        </p:txBody>
      </p:sp>
    </p:spTree>
    <p:extLst>
      <p:ext uri="{BB962C8B-B14F-4D97-AF65-F5344CB8AC3E}">
        <p14:creationId xmlns:p14="http://schemas.microsoft.com/office/powerpoint/2010/main" val="193769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 patient calls to pay their bill</a:t>
            </a:r>
          </a:p>
        </p:txBody>
      </p:sp>
      <p:sp>
        <p:nvSpPr>
          <p:cNvPr id="3" name="Content Placeholder 2"/>
          <p:cNvSpPr>
            <a:spLocks noGrp="1"/>
          </p:cNvSpPr>
          <p:nvPr>
            <p:ph idx="1"/>
          </p:nvPr>
        </p:nvSpPr>
        <p:spPr>
          <a:xfrm>
            <a:off x="3657600" y="2057400"/>
            <a:ext cx="5029200" cy="4300656"/>
          </a:xfrm>
        </p:spPr>
        <p:txBody>
          <a:bodyPr/>
          <a:lstStyle/>
          <a:p>
            <a:pPr marL="0" indent="0">
              <a:buNone/>
            </a:pPr>
            <a:r>
              <a:rPr lang="en-US" i="1" dirty="0"/>
              <a:t>“I can certainly help you with that.</a:t>
            </a:r>
            <a:br>
              <a:rPr lang="en-US" i="1" dirty="0"/>
            </a:br>
            <a:r>
              <a:rPr lang="en-US" i="1" dirty="0"/>
              <a:t/>
            </a:r>
            <a:br>
              <a:rPr lang="en-US" i="1" dirty="0"/>
            </a:br>
            <a:r>
              <a:rPr lang="en-US" i="1" dirty="0"/>
              <a:t>Did you know you can also pay your bill through MyChart, our patient portal?”</a:t>
            </a:r>
          </a:p>
          <a:p>
            <a:pPr marL="0" indent="0">
              <a:buNone/>
            </a:pPr>
            <a:endParaRPr lang="en-US" dirty="0"/>
          </a:p>
        </p:txBody>
      </p:sp>
    </p:spTree>
    <p:extLst>
      <p:ext uri="{BB962C8B-B14F-4D97-AF65-F5344CB8AC3E}">
        <p14:creationId xmlns:p14="http://schemas.microsoft.com/office/powerpoint/2010/main" val="139143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Takes a Team</a:t>
            </a:r>
          </a:p>
        </p:txBody>
      </p:sp>
      <p:sp>
        <p:nvSpPr>
          <p:cNvPr id="3" name="Content Placeholder 2"/>
          <p:cNvSpPr>
            <a:spLocks noGrp="1"/>
          </p:cNvSpPr>
          <p:nvPr>
            <p:ph idx="1"/>
          </p:nvPr>
        </p:nvSpPr>
        <p:spPr>
          <a:xfrm>
            <a:off x="3657600" y="1369979"/>
            <a:ext cx="5296860" cy="3352800"/>
          </a:xfrm>
        </p:spPr>
        <p:txBody>
          <a:bodyPr/>
          <a:lstStyle/>
          <a:p>
            <a:pPr marL="0" indent="0">
              <a:buNone/>
            </a:pPr>
            <a:r>
              <a:rPr lang="en-US" sz="2200" dirty="0"/>
              <a:t>Each of us has a responsibility to share the patient benefits of MyChart every time we interact with patients.</a:t>
            </a:r>
            <a:br>
              <a:rPr lang="en-US" sz="2200" dirty="0"/>
            </a:br>
            <a:endParaRPr lang="en-US" sz="1200" dirty="0"/>
          </a:p>
          <a:p>
            <a:pPr marL="0" indent="0">
              <a:buNone/>
            </a:pPr>
            <a:r>
              <a:rPr lang="en-US" sz="2200" dirty="0"/>
              <a:t>Front desk team members, medical assistants, nurses and providers should encourage patients to use MyChart. MyChart makes it easier for patients and the practice alike… but </a:t>
            </a:r>
            <a:r>
              <a:rPr lang="en-US" sz="2200" u="sng" dirty="0"/>
              <a:t>only</a:t>
            </a:r>
            <a:r>
              <a:rPr lang="en-US" sz="2200" dirty="0"/>
              <a:t> if the patient signs up.</a:t>
            </a:r>
          </a:p>
          <a:p>
            <a:pPr marL="0" indent="0">
              <a:buNone/>
            </a:pPr>
            <a:endParaRPr lang="en-US" sz="1400" dirty="0"/>
          </a:p>
          <a:p>
            <a:pPr marL="0" indent="0">
              <a:buNone/>
            </a:pPr>
            <a:endParaRPr lang="en-US" dirty="0"/>
          </a:p>
        </p:txBody>
      </p:sp>
      <p:pic>
        <p:nvPicPr>
          <p:cNvPr id="5" name="Picture 4">
            <a:extLst>
              <a:ext uri="{FF2B5EF4-FFF2-40B4-BE49-F238E27FC236}">
                <a16:creationId xmlns:a16="http://schemas.microsoft.com/office/drawing/2014/main" id="{55938BDC-5D2A-4140-8B72-0D89485B2187}"/>
              </a:ext>
            </a:extLst>
          </p:cNvPr>
          <p:cNvPicPr>
            <a:picLocks noChangeAspect="1"/>
          </p:cNvPicPr>
          <p:nvPr/>
        </p:nvPicPr>
        <p:blipFill>
          <a:blip r:embed="rId2"/>
          <a:stretch>
            <a:fillRect/>
          </a:stretch>
        </p:blipFill>
        <p:spPr>
          <a:xfrm>
            <a:off x="3458034" y="4842742"/>
            <a:ext cx="5496426" cy="1939058"/>
          </a:xfrm>
          <a:prstGeom prst="rect">
            <a:avLst/>
          </a:prstGeom>
        </p:spPr>
      </p:pic>
    </p:spTree>
    <p:extLst>
      <p:ext uri="{BB962C8B-B14F-4D97-AF65-F5344CB8AC3E}">
        <p14:creationId xmlns:p14="http://schemas.microsoft.com/office/powerpoint/2010/main" val="428546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 Interested?</a:t>
            </a:r>
          </a:p>
        </p:txBody>
      </p:sp>
      <p:sp>
        <p:nvSpPr>
          <p:cNvPr id="5" name="Content Placeholder 4"/>
          <p:cNvSpPr>
            <a:spLocks noGrp="1"/>
          </p:cNvSpPr>
          <p:nvPr>
            <p:ph idx="1"/>
          </p:nvPr>
        </p:nvSpPr>
        <p:spPr/>
        <p:txBody>
          <a:bodyPr/>
          <a:lstStyle/>
          <a:p>
            <a:pPr marL="0" indent="0">
              <a:buNone/>
            </a:pPr>
            <a:r>
              <a:rPr lang="en-US" dirty="0"/>
              <a:t>Consider handing your patient a MyChart brochure and say:</a:t>
            </a:r>
            <a:br>
              <a:rPr lang="en-US" dirty="0"/>
            </a:br>
            <a:endParaRPr lang="en-US" dirty="0"/>
          </a:p>
          <a:p>
            <a:pPr marL="0" indent="0">
              <a:buNone/>
            </a:pPr>
            <a:r>
              <a:rPr lang="en-US" i="1" dirty="0"/>
              <a:t>“MyChart lets you access your health information at </a:t>
            </a:r>
            <a:r>
              <a:rPr lang="en-US" i="1" u="sng" dirty="0"/>
              <a:t>any</a:t>
            </a:r>
            <a:r>
              <a:rPr lang="en-US" i="1" dirty="0"/>
              <a:t> time. This brochure explains all many benefits that MyChart has to offer you and explains how to sign up.</a:t>
            </a:r>
          </a:p>
          <a:p>
            <a:pPr marL="0" indent="0">
              <a:buNone/>
            </a:pPr>
            <a:r>
              <a:rPr lang="en-US" i="1" dirty="0"/>
              <a:t>“You can call the number of the MyChart support team and they’ll be happy to help get you started.”</a:t>
            </a:r>
            <a:endParaRPr lang="en-US" dirty="0"/>
          </a:p>
          <a:p>
            <a:pPr marL="0" indent="0">
              <a:buNone/>
            </a:pPr>
            <a:endParaRPr lang="en-US" dirty="0"/>
          </a:p>
        </p:txBody>
      </p:sp>
    </p:spTree>
    <p:extLst>
      <p:ext uri="{BB962C8B-B14F-4D97-AF65-F5344CB8AC3E}">
        <p14:creationId xmlns:p14="http://schemas.microsoft.com/office/powerpoint/2010/main" val="309519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UofL Physicians website</a:t>
            </a:r>
          </a:p>
        </p:txBody>
      </p:sp>
      <p:sp>
        <p:nvSpPr>
          <p:cNvPr id="3" name="Text Placeholder 2"/>
          <p:cNvSpPr>
            <a:spLocks noGrp="1"/>
          </p:cNvSpPr>
          <p:nvPr>
            <p:ph type="body" sz="quarter" idx="10"/>
          </p:nvPr>
        </p:nvSpPr>
        <p:spPr>
          <a:xfrm>
            <a:off x="533401" y="5715000"/>
            <a:ext cx="8077199" cy="838200"/>
          </a:xfrm>
        </p:spPr>
        <p:txBody>
          <a:bodyPr/>
          <a:lstStyle/>
          <a:p>
            <a:r>
              <a:rPr lang="en-US" dirty="0"/>
              <a:t>Remind patients if they have questions, they can always visit our website, </a:t>
            </a:r>
            <a:r>
              <a:rPr lang="en-US" dirty="0">
                <a:solidFill>
                  <a:srgbClr val="C00000"/>
                </a:solidFill>
              </a:rPr>
              <a:t>UofLPhysicians.com</a:t>
            </a:r>
            <a:r>
              <a:rPr lang="en-US" dirty="0"/>
              <a:t>.</a:t>
            </a:r>
          </a:p>
        </p:txBody>
      </p:sp>
    </p:spTree>
    <p:extLst>
      <p:ext uri="{BB962C8B-B14F-4D97-AF65-F5344CB8AC3E}">
        <p14:creationId xmlns:p14="http://schemas.microsoft.com/office/powerpoint/2010/main" val="365620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Don’t forget…</a:t>
            </a:r>
          </a:p>
        </p:txBody>
      </p:sp>
      <p:sp>
        <p:nvSpPr>
          <p:cNvPr id="5" name="Content Placeholder 4"/>
          <p:cNvSpPr>
            <a:spLocks noGrp="1"/>
          </p:cNvSpPr>
          <p:nvPr>
            <p:ph idx="1"/>
          </p:nvPr>
        </p:nvSpPr>
        <p:spPr>
          <a:xfrm>
            <a:off x="3581400" y="1524000"/>
            <a:ext cx="5257800" cy="4453056"/>
          </a:xfrm>
        </p:spPr>
        <p:txBody>
          <a:bodyPr/>
          <a:lstStyle/>
          <a:p>
            <a:pPr>
              <a:spcAft>
                <a:spcPts val="2400"/>
              </a:spcAft>
            </a:pPr>
            <a:r>
              <a:rPr lang="en-US" dirty="0"/>
              <a:t>MyChart helps exceed our patients’ expectations </a:t>
            </a:r>
          </a:p>
          <a:p>
            <a:pPr>
              <a:spcAft>
                <a:spcPts val="2400"/>
              </a:spcAft>
            </a:pPr>
            <a:r>
              <a:rPr lang="en-US" dirty="0"/>
              <a:t>MyChart helps improve the patient experience</a:t>
            </a:r>
          </a:p>
          <a:p>
            <a:pPr>
              <a:spcAft>
                <a:spcPts val="2400"/>
              </a:spcAft>
            </a:pPr>
            <a:r>
              <a:rPr lang="en-US" dirty="0"/>
              <a:t>MyChart usage allows us to stay competitive in the marketplace</a:t>
            </a:r>
          </a:p>
          <a:p>
            <a:pPr marL="0" indent="0">
              <a:buNone/>
            </a:pPr>
            <a:endParaRPr lang="en-US" dirty="0"/>
          </a:p>
          <a:p>
            <a:pPr marL="0" indent="0" algn="ctr">
              <a:buNone/>
            </a:pPr>
            <a:endParaRPr lang="en-US" sz="3200" dirty="0"/>
          </a:p>
          <a:p>
            <a:pPr marL="0" indent="0" algn="ctr">
              <a:buNone/>
            </a:pPr>
            <a:endParaRPr lang="en-US" sz="3200" dirty="0"/>
          </a:p>
          <a:p>
            <a:endParaRPr lang="en-US" dirty="0"/>
          </a:p>
        </p:txBody>
      </p:sp>
    </p:spTree>
    <p:extLst>
      <p:ext uri="{BB962C8B-B14F-4D97-AF65-F5344CB8AC3E}">
        <p14:creationId xmlns:p14="http://schemas.microsoft.com/office/powerpoint/2010/main" val="82084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895600" y="228600"/>
            <a:ext cx="6019800" cy="4343400"/>
          </a:xfrm>
        </p:spPr>
        <p:txBody>
          <a:bodyPr/>
          <a:lstStyle/>
          <a:p>
            <a:r>
              <a:rPr lang="en-US" dirty="0"/>
              <a:t>For additional tips or support for </a:t>
            </a:r>
            <a:r>
              <a:rPr lang="en-US" dirty="0" err="1"/>
              <a:t>MyChart</a:t>
            </a:r>
            <a:r>
              <a:rPr lang="en-US" dirty="0"/>
              <a:t> implementation, contact Patient Experience </a:t>
            </a:r>
            <a:r>
              <a:rPr lang="en-US" dirty="0" smtClean="0"/>
              <a:t>at 502-588-7005 </a:t>
            </a:r>
            <a:r>
              <a:rPr lang="en-US" dirty="0"/>
              <a:t>or </a:t>
            </a:r>
            <a:r>
              <a:rPr lang="en-US" dirty="0" smtClean="0">
                <a:hlinkClick r:id="rId2"/>
              </a:rPr>
              <a:t>mychartsupport@uoflhealth.org</a:t>
            </a:r>
            <a:r>
              <a:rPr lang="en-US" dirty="0" smtClean="0"/>
              <a:t>.</a:t>
            </a:r>
            <a:endParaRPr lang="en-US" dirty="0" smtClean="0"/>
          </a:p>
          <a:p>
            <a:endParaRPr lang="en-US" dirty="0"/>
          </a:p>
          <a:p>
            <a:r>
              <a:rPr lang="en-US" dirty="0" smtClean="0"/>
              <a:t>Need additional flyers or brochures? Contact Marketing </a:t>
            </a:r>
            <a:r>
              <a:rPr lang="en-US" dirty="0"/>
              <a:t>&amp; Communications at </a:t>
            </a:r>
            <a:r>
              <a:rPr lang="en-US" b="1" dirty="0">
                <a:solidFill>
                  <a:schemeClr val="bg1"/>
                </a:solidFill>
                <a:hlinkClick r:id="rId3"/>
              </a:rPr>
              <a:t>marketing@uoflhealth.org</a:t>
            </a:r>
            <a:r>
              <a:rPr lang="en-US" b="1" dirty="0">
                <a:solidFill>
                  <a:schemeClr val="bg1"/>
                </a:solidFill>
              </a:rPr>
              <a:t>. </a:t>
            </a:r>
            <a:endParaRPr lang="en-US" b="1" dirty="0" smtClean="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357433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talk about </a:t>
            </a:r>
            <a:r>
              <a:rPr lang="en-US" dirty="0" err="1"/>
              <a:t>MyChart</a:t>
            </a:r>
            <a:r>
              <a:rPr lang="en-US" dirty="0"/>
              <a:t> with our patients?</a:t>
            </a:r>
          </a:p>
        </p:txBody>
      </p:sp>
      <p:sp>
        <p:nvSpPr>
          <p:cNvPr id="3" name="Content Placeholder 2"/>
          <p:cNvSpPr>
            <a:spLocks noGrp="1"/>
          </p:cNvSpPr>
          <p:nvPr>
            <p:ph idx="1"/>
          </p:nvPr>
        </p:nvSpPr>
        <p:spPr/>
        <p:txBody>
          <a:bodyPr/>
          <a:lstStyle/>
          <a:p>
            <a:pPr marL="0" indent="0">
              <a:buNone/>
            </a:pPr>
            <a:r>
              <a:rPr lang="en-US" sz="2000" dirty="0"/>
              <a:t>Giving patients access to their health information online has proven to:</a:t>
            </a:r>
          </a:p>
          <a:p>
            <a:r>
              <a:rPr lang="en-US" sz="2000" dirty="0"/>
              <a:t>Increase patient satisfaction</a:t>
            </a:r>
          </a:p>
          <a:p>
            <a:r>
              <a:rPr lang="en-US" sz="2000" dirty="0"/>
              <a:t>Enhance patient care</a:t>
            </a:r>
          </a:p>
          <a:p>
            <a:r>
              <a:rPr lang="en-US" sz="2000" dirty="0"/>
              <a:t>Improve patient outcomes</a:t>
            </a:r>
          </a:p>
          <a:p>
            <a:r>
              <a:rPr lang="en-US" sz="2000" dirty="0"/>
              <a:t>Increase resources for patients</a:t>
            </a:r>
          </a:p>
          <a:p>
            <a:pPr lvl="2"/>
            <a:r>
              <a:rPr lang="en-US" sz="2000" dirty="0"/>
              <a:t>Print copies of information</a:t>
            </a:r>
          </a:p>
          <a:p>
            <a:pPr lvl="2"/>
            <a:r>
              <a:rPr lang="en-US" sz="2000" dirty="0"/>
              <a:t>New educational information</a:t>
            </a:r>
          </a:p>
          <a:p>
            <a:pPr lvl="2"/>
            <a:r>
              <a:rPr lang="en-US" sz="2000" dirty="0"/>
              <a:t>Better access to information</a:t>
            </a:r>
          </a:p>
          <a:p>
            <a:r>
              <a:rPr lang="en-US" sz="2000" dirty="0"/>
              <a:t>Increase communication between providers and patients</a:t>
            </a:r>
          </a:p>
          <a:p>
            <a:pPr marL="0" indent="0">
              <a:buNone/>
            </a:pPr>
            <a:endParaRPr lang="en-US" dirty="0"/>
          </a:p>
        </p:txBody>
      </p:sp>
    </p:spTree>
    <p:extLst>
      <p:ext uri="{BB962C8B-B14F-4D97-AF65-F5344CB8AC3E}">
        <p14:creationId xmlns:p14="http://schemas.microsoft.com/office/powerpoint/2010/main" val="11423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Benefits to our patients</a:t>
            </a:r>
          </a:p>
        </p:txBody>
      </p:sp>
      <p:sp>
        <p:nvSpPr>
          <p:cNvPr id="5" name="Content Placeholder 4"/>
          <p:cNvSpPr>
            <a:spLocks noGrp="1"/>
          </p:cNvSpPr>
          <p:nvPr>
            <p:ph idx="1"/>
          </p:nvPr>
        </p:nvSpPr>
        <p:spPr/>
        <p:txBody>
          <a:bodyPr/>
          <a:lstStyle/>
          <a:p>
            <a:r>
              <a:rPr lang="en-US" sz="2000" dirty="0">
                <a:solidFill>
                  <a:schemeClr val="tx2"/>
                </a:solidFill>
              </a:rPr>
              <a:t>Save time! </a:t>
            </a:r>
            <a:r>
              <a:rPr lang="en-US" sz="2000" dirty="0"/>
              <a:t>No more waiting on hold to speak to staff or schedule appointments.</a:t>
            </a:r>
          </a:p>
          <a:p>
            <a:r>
              <a:rPr lang="en-US" sz="2000" dirty="0">
                <a:solidFill>
                  <a:schemeClr val="tx2"/>
                </a:solidFill>
              </a:rPr>
              <a:t>It’s convenient! </a:t>
            </a:r>
            <a:r>
              <a:rPr lang="en-US" sz="2000" dirty="0"/>
              <a:t>Anywhere, anytime access lets you view your health care information on your time. Including on your smartphone.</a:t>
            </a:r>
          </a:p>
          <a:p>
            <a:r>
              <a:rPr lang="en-US" sz="2000" dirty="0">
                <a:solidFill>
                  <a:schemeClr val="tx2"/>
                </a:solidFill>
              </a:rPr>
              <a:t>It’s private</a:t>
            </a:r>
            <a:r>
              <a:rPr lang="en-US" sz="2000" dirty="0"/>
              <a:t>! Secure messaging ensures privacy between you and your physician.</a:t>
            </a:r>
          </a:p>
          <a:p>
            <a:r>
              <a:rPr lang="en-US" sz="2000" dirty="0">
                <a:solidFill>
                  <a:schemeClr val="tx2"/>
                </a:solidFill>
              </a:rPr>
              <a:t>More choices! </a:t>
            </a:r>
            <a:r>
              <a:rPr lang="en-US" sz="2000" dirty="0"/>
              <a:t>You have more choices on how you want to communicate to your physician. </a:t>
            </a:r>
          </a:p>
          <a:p>
            <a:r>
              <a:rPr lang="en-US" sz="2000" dirty="0">
                <a:solidFill>
                  <a:schemeClr val="tx2"/>
                </a:solidFill>
              </a:rPr>
              <a:t>Track your health care! </a:t>
            </a:r>
            <a:r>
              <a:rPr lang="en-US" sz="2000" dirty="0"/>
              <a:t>Use the portal to track health conditions and chart progress.</a:t>
            </a:r>
          </a:p>
          <a:p>
            <a:pPr marL="0" indent="0">
              <a:buNone/>
            </a:pPr>
            <a:endParaRPr lang="en-US" dirty="0"/>
          </a:p>
        </p:txBody>
      </p:sp>
    </p:spTree>
    <p:extLst>
      <p:ext uri="{BB962C8B-B14F-4D97-AF65-F5344CB8AC3E}">
        <p14:creationId xmlns:p14="http://schemas.microsoft.com/office/powerpoint/2010/main" val="195927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to talk about </a:t>
            </a:r>
            <a:r>
              <a:rPr lang="en-US" dirty="0" err="1"/>
              <a:t>MyChart</a:t>
            </a:r>
            <a:endParaRPr lang="en-US" dirty="0"/>
          </a:p>
        </p:txBody>
      </p:sp>
      <p:sp>
        <p:nvSpPr>
          <p:cNvPr id="3" name="Text Placeholder 2"/>
          <p:cNvSpPr>
            <a:spLocks noGrp="1"/>
          </p:cNvSpPr>
          <p:nvPr>
            <p:ph type="body" sz="quarter" idx="11"/>
          </p:nvPr>
        </p:nvSpPr>
        <p:spPr>
          <a:xfrm>
            <a:off x="457200" y="1447800"/>
            <a:ext cx="8229600" cy="4876800"/>
          </a:xfrm>
        </p:spPr>
        <p:txBody>
          <a:bodyPr/>
          <a:lstStyle/>
          <a:p>
            <a:r>
              <a:rPr lang="en-US" dirty="0"/>
              <a:t>When they call to set an appointment.</a:t>
            </a:r>
          </a:p>
          <a:p>
            <a:r>
              <a:rPr lang="en-US" dirty="0"/>
              <a:t>When they call for a refill.</a:t>
            </a:r>
          </a:p>
          <a:p>
            <a:r>
              <a:rPr lang="en-US" dirty="0"/>
              <a:t>When they call for lab results.</a:t>
            </a:r>
          </a:p>
          <a:p>
            <a:r>
              <a:rPr lang="en-US" dirty="0"/>
              <a:t>When they call with a question for the nurse or physician.</a:t>
            </a:r>
          </a:p>
          <a:p>
            <a:r>
              <a:rPr lang="en-US" dirty="0"/>
              <a:t>When a patient calls to pay a bill.</a:t>
            </a:r>
          </a:p>
          <a:p>
            <a:r>
              <a:rPr lang="en-US" dirty="0"/>
              <a:t>When they schedule a telehealth appointment.</a:t>
            </a:r>
          </a:p>
          <a:p>
            <a:r>
              <a:rPr lang="en-US" dirty="0"/>
              <a:t>When they arrive for an appointment.</a:t>
            </a:r>
          </a:p>
          <a:p>
            <a:r>
              <a:rPr lang="en-US" dirty="0"/>
              <a:t>When they checkout after an appointment.</a:t>
            </a:r>
          </a:p>
        </p:txBody>
      </p:sp>
    </p:spTree>
    <p:extLst>
      <p:ext uri="{BB962C8B-B14F-4D97-AF65-F5344CB8AC3E}">
        <p14:creationId xmlns:p14="http://schemas.microsoft.com/office/powerpoint/2010/main" val="14164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274638"/>
            <a:ext cx="5562600" cy="1020762"/>
          </a:xfrm>
        </p:spPr>
        <p:txBody>
          <a:bodyPr/>
          <a:lstStyle/>
          <a:p>
            <a:pPr algn="ctr"/>
            <a:r>
              <a:rPr lang="en-US" dirty="0"/>
              <a:t>Scenarios</a:t>
            </a:r>
          </a:p>
        </p:txBody>
      </p:sp>
      <p:sp>
        <p:nvSpPr>
          <p:cNvPr id="5" name="Content Placeholder 4"/>
          <p:cNvSpPr>
            <a:spLocks noGrp="1"/>
          </p:cNvSpPr>
          <p:nvPr>
            <p:ph idx="1"/>
          </p:nvPr>
        </p:nvSpPr>
        <p:spPr>
          <a:xfrm>
            <a:off x="3657600" y="1676400"/>
            <a:ext cx="5181600" cy="4300656"/>
          </a:xfrm>
        </p:spPr>
        <p:txBody>
          <a:bodyPr/>
          <a:lstStyle/>
          <a:p>
            <a:pPr marL="0" indent="0">
              <a:buNone/>
            </a:pPr>
            <a:r>
              <a:rPr lang="en-US" dirty="0"/>
              <a:t>The following scenarios show you how easy it is to talk about MyChart with your patients.</a:t>
            </a:r>
          </a:p>
        </p:txBody>
      </p:sp>
    </p:spTree>
    <p:extLst>
      <p:ext uri="{BB962C8B-B14F-4D97-AF65-F5344CB8AC3E}">
        <p14:creationId xmlns:p14="http://schemas.microsoft.com/office/powerpoint/2010/main" val="132519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 patient calls for an appointment</a:t>
            </a:r>
          </a:p>
        </p:txBody>
      </p:sp>
      <p:sp>
        <p:nvSpPr>
          <p:cNvPr id="3" name="Text Placeholder 2"/>
          <p:cNvSpPr>
            <a:spLocks noGrp="1"/>
          </p:cNvSpPr>
          <p:nvPr>
            <p:ph type="body" sz="quarter" idx="10"/>
          </p:nvPr>
        </p:nvSpPr>
        <p:spPr>
          <a:xfrm>
            <a:off x="4038600" y="3887114"/>
            <a:ext cx="4473102" cy="2569892"/>
          </a:xfrm>
        </p:spPr>
        <p:txBody>
          <a:bodyPr/>
          <a:lstStyle/>
          <a:p>
            <a:pPr marL="0" indent="0">
              <a:buNone/>
            </a:pPr>
            <a:r>
              <a:rPr lang="en-US" sz="3600" b="1" dirty="0"/>
              <a:t>RING…RING</a:t>
            </a:r>
          </a:p>
          <a:p>
            <a:pPr marL="0" indent="0">
              <a:buNone/>
            </a:pPr>
            <a:r>
              <a:rPr lang="en-US" i="1" dirty="0"/>
              <a:t>“I’m happy to help you with getting an appointment. Did you know that you can schedule appointments through MyChart?”</a:t>
            </a:r>
          </a:p>
          <a:p>
            <a:pPr marL="0" indent="0">
              <a:buNone/>
            </a:pPr>
            <a:endParaRPr lang="en-US" dirty="0"/>
          </a:p>
        </p:txBody>
      </p:sp>
    </p:spTree>
    <p:extLst>
      <p:ext uri="{BB962C8B-B14F-4D97-AF65-F5344CB8AC3E}">
        <p14:creationId xmlns:p14="http://schemas.microsoft.com/office/powerpoint/2010/main" val="216522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 patient calls for a refill</a:t>
            </a:r>
          </a:p>
        </p:txBody>
      </p:sp>
      <p:sp>
        <p:nvSpPr>
          <p:cNvPr id="3" name="Content Placeholder 2"/>
          <p:cNvSpPr>
            <a:spLocks noGrp="1"/>
          </p:cNvSpPr>
          <p:nvPr>
            <p:ph idx="1"/>
          </p:nvPr>
        </p:nvSpPr>
        <p:spPr>
          <a:xfrm>
            <a:off x="3657600" y="1752600"/>
            <a:ext cx="5029200" cy="4605456"/>
          </a:xfrm>
        </p:spPr>
        <p:txBody>
          <a:bodyPr/>
          <a:lstStyle/>
          <a:p>
            <a:pPr marL="0" indent="0">
              <a:buNone/>
            </a:pPr>
            <a:r>
              <a:rPr lang="en-US" i="1" dirty="0"/>
              <a:t>“I’m happy to help you with your request for a refill. Did you know that you can request refills anytime online through our MyChart patient portal?”</a:t>
            </a:r>
          </a:p>
          <a:p>
            <a:pPr marL="0" indent="0">
              <a:buNone/>
            </a:pPr>
            <a:endParaRPr lang="en-US" dirty="0"/>
          </a:p>
        </p:txBody>
      </p:sp>
    </p:spTree>
    <p:extLst>
      <p:ext uri="{BB962C8B-B14F-4D97-AF65-F5344CB8AC3E}">
        <p14:creationId xmlns:p14="http://schemas.microsoft.com/office/powerpoint/2010/main" val="85221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a patient calls for lab/test results</a:t>
            </a:r>
          </a:p>
        </p:txBody>
      </p:sp>
      <p:sp>
        <p:nvSpPr>
          <p:cNvPr id="5" name="Content Placeholder 4"/>
          <p:cNvSpPr>
            <a:spLocks noGrp="1"/>
          </p:cNvSpPr>
          <p:nvPr>
            <p:ph idx="1"/>
          </p:nvPr>
        </p:nvSpPr>
        <p:spPr>
          <a:xfrm>
            <a:off x="3657600" y="1752600"/>
            <a:ext cx="5029200" cy="4605456"/>
          </a:xfrm>
        </p:spPr>
        <p:txBody>
          <a:bodyPr/>
          <a:lstStyle/>
          <a:p>
            <a:pPr marL="0" indent="0">
              <a:buNone/>
            </a:pPr>
            <a:r>
              <a:rPr lang="en-US" i="1" dirty="0"/>
              <a:t>“Most lab and test results can be found in our MyChart patient portal. </a:t>
            </a:r>
          </a:p>
          <a:p>
            <a:pPr marL="0" indent="0">
              <a:buNone/>
            </a:pPr>
            <a:endParaRPr lang="en-US" i="1" dirty="0"/>
          </a:p>
          <a:p>
            <a:pPr marL="0" indent="0">
              <a:buNone/>
            </a:pPr>
            <a:r>
              <a:rPr lang="en-US" i="1" dirty="0"/>
              <a:t>Your lab results, visit summaries, and other important health information can be found on MyChart’s secure site where you can view it 24/7 from your phone, tablet or computer.”</a:t>
            </a:r>
          </a:p>
          <a:p>
            <a:pPr marL="0" indent="0">
              <a:buNone/>
            </a:pPr>
            <a:endParaRPr lang="en-US" dirty="0"/>
          </a:p>
        </p:txBody>
      </p:sp>
    </p:spTree>
    <p:extLst>
      <p:ext uri="{BB962C8B-B14F-4D97-AF65-F5344CB8AC3E}">
        <p14:creationId xmlns:p14="http://schemas.microsoft.com/office/powerpoint/2010/main" val="63015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When they call with a question for the nurse or physician</a:t>
            </a:r>
          </a:p>
        </p:txBody>
      </p:sp>
      <p:sp>
        <p:nvSpPr>
          <p:cNvPr id="3" name="Content Placeholder 2"/>
          <p:cNvSpPr>
            <a:spLocks noGrp="1"/>
          </p:cNvSpPr>
          <p:nvPr>
            <p:ph idx="1"/>
          </p:nvPr>
        </p:nvSpPr>
        <p:spPr>
          <a:xfrm>
            <a:off x="3657600" y="1828800"/>
            <a:ext cx="5029200" cy="4529256"/>
          </a:xfrm>
        </p:spPr>
        <p:txBody>
          <a:bodyPr/>
          <a:lstStyle/>
          <a:p>
            <a:pPr marL="0" indent="0">
              <a:buNone/>
            </a:pPr>
            <a:r>
              <a:rPr lang="en-US" i="1" dirty="0"/>
              <a:t>“Did you know that you can now send messages directly to your health care team or provider through our patient portal, MyChart?”  </a:t>
            </a:r>
          </a:p>
          <a:p>
            <a:pPr marL="0" indent="0">
              <a:buNone/>
            </a:pPr>
            <a:endParaRPr lang="en-US" dirty="0"/>
          </a:p>
        </p:txBody>
      </p:sp>
    </p:spTree>
    <p:extLst>
      <p:ext uri="{BB962C8B-B14F-4D97-AF65-F5344CB8AC3E}">
        <p14:creationId xmlns:p14="http://schemas.microsoft.com/office/powerpoint/2010/main" val="177629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UofL">
  <a:themeElements>
    <a:clrScheme name="Custom 4">
      <a:dk1>
        <a:sysClr val="windowText" lastClr="000000"/>
      </a:dk1>
      <a:lt1>
        <a:sysClr val="window" lastClr="FFFFFF"/>
      </a:lt1>
      <a:dk2>
        <a:srgbClr val="CD011E"/>
      </a:dk2>
      <a:lt2>
        <a:srgbClr val="E0D9C7"/>
      </a:lt2>
      <a:accent1>
        <a:srgbClr val="2F516A"/>
      </a:accent1>
      <a:accent2>
        <a:srgbClr val="D4911F"/>
      </a:accent2>
      <a:accent3>
        <a:srgbClr val="76813B"/>
      </a:accent3>
      <a:accent4>
        <a:srgbClr val="621D1F"/>
      </a:accent4>
      <a:accent5>
        <a:srgbClr val="32787A"/>
      </a:accent5>
      <a:accent6>
        <a:srgbClr val="CA531F"/>
      </a:accent6>
      <a:hlink>
        <a:srgbClr val="05264F"/>
      </a:hlink>
      <a:folHlink>
        <a:srgbClr val="6662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UofL.thmx</Template>
  <TotalTime>2155</TotalTime>
  <Words>584</Words>
  <Application>Microsoft Office PowerPoint</Application>
  <PresentationFormat>On-screen Show (4:3)</PresentationFormat>
  <Paragraphs>62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UofL</vt:lpstr>
      <vt:lpstr>Talking to your patients about MyChart</vt:lpstr>
      <vt:lpstr>Why talk about MyChart with our patients?</vt:lpstr>
      <vt:lpstr>Benefits to our patients</vt:lpstr>
      <vt:lpstr>Opportunities to talk about MyChart</vt:lpstr>
      <vt:lpstr>Scenarios</vt:lpstr>
      <vt:lpstr>When a patient calls for an appointment</vt:lpstr>
      <vt:lpstr>When a patient calls for a refill</vt:lpstr>
      <vt:lpstr>When a patient calls for lab/test results</vt:lpstr>
      <vt:lpstr>When they call with a question for the nurse or physician</vt:lpstr>
      <vt:lpstr>When a patient arrives for an appointment</vt:lpstr>
      <vt:lpstr>When a patient calls to pay their bill</vt:lpstr>
      <vt:lpstr>It Takes a Team</vt:lpstr>
      <vt:lpstr>Not Interested?</vt:lpstr>
      <vt:lpstr>UofL Physicians website</vt:lpstr>
      <vt:lpstr>Don’t forget…</vt:lpstr>
      <vt:lpstr>PowerPoint Presentation</vt:lpstr>
    </vt:vector>
  </TitlesOfParts>
  <Company>InGrid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Willoughby</dc:creator>
  <cp:lastModifiedBy>Melody R. Kitchen</cp:lastModifiedBy>
  <cp:revision>80</cp:revision>
  <dcterms:created xsi:type="dcterms:W3CDTF">2017-08-21T15:23:04Z</dcterms:created>
  <dcterms:modified xsi:type="dcterms:W3CDTF">2020-11-06T14:49:06Z</dcterms:modified>
</cp:coreProperties>
</file>